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85" r:id="rId7"/>
    <p:sldId id="258" r:id="rId8"/>
    <p:sldId id="286" r:id="rId9"/>
    <p:sldId id="259" r:id="rId10"/>
    <p:sldId id="287" r:id="rId11"/>
    <p:sldId id="288" r:id="rId12"/>
    <p:sldId id="289" r:id="rId13"/>
    <p:sldId id="290" r:id="rId14"/>
    <p:sldId id="265" r:id="rId15"/>
    <p:sldId id="292" r:id="rId16"/>
    <p:sldId id="282" r:id="rId17"/>
  </p:sldIdLst>
  <p:sldSz cx="12192000" cy="6858000"/>
  <p:notesSz cx="7772400" cy="10058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illo" initials="B" lastIdx="1" clrIdx="0">
    <p:extLst>
      <p:ext uri="{19B8F6BF-5375-455C-9EA6-DF929625EA0E}">
        <p15:presenceInfo xmlns:p15="http://schemas.microsoft.com/office/powerpoint/2012/main" userId="2186a563f1af6b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283" autoAdjust="0"/>
  </p:normalViewPr>
  <p:slideViewPr>
    <p:cSldViewPr snapToGrid="0">
      <p:cViewPr varScale="1">
        <p:scale>
          <a:sx n="75" d="100"/>
          <a:sy n="75" d="100"/>
        </p:scale>
        <p:origin x="94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ACF45-FC6B-40AE-8388-9EF0F28DC44F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3F332D92-0292-41B4-8924-5CB347AFCEDB}">
      <dgm:prSet phldrT="[Texto]"/>
      <dgm:spPr/>
      <dgm:t>
        <a:bodyPr/>
        <a:lstStyle/>
        <a:p>
          <a:r>
            <a:rPr lang="en-US" noProof="0" dirty="0"/>
            <a:t>Aggregation</a:t>
          </a:r>
        </a:p>
      </dgm:t>
    </dgm:pt>
    <dgm:pt modelId="{A9578F57-DE49-4EB7-BA4B-FF48EC50DFF4}" type="parTrans" cxnId="{FB3C5255-D5BB-4D2B-AC97-1D04CA6991F3}">
      <dgm:prSet/>
      <dgm:spPr/>
      <dgm:t>
        <a:bodyPr/>
        <a:lstStyle/>
        <a:p>
          <a:endParaRPr lang="en-US" noProof="0" dirty="0"/>
        </a:p>
      </dgm:t>
    </dgm:pt>
    <dgm:pt modelId="{5241BE9F-5A14-41EB-BD14-1FB7E43D6363}" type="sibTrans" cxnId="{FB3C5255-D5BB-4D2B-AC97-1D04CA6991F3}">
      <dgm:prSet/>
      <dgm:spPr/>
      <dgm:t>
        <a:bodyPr/>
        <a:lstStyle/>
        <a:p>
          <a:endParaRPr lang="en-US" noProof="0" dirty="0"/>
        </a:p>
      </dgm:t>
    </dgm:pt>
    <dgm:pt modelId="{69B411F1-3E25-45EE-B904-BDA0797C445F}">
      <dgm:prSet phldrT="[Texto]"/>
      <dgm:spPr/>
      <dgm:t>
        <a:bodyPr/>
        <a:lstStyle/>
        <a:p>
          <a:r>
            <a:rPr lang="en-US" noProof="0" dirty="0"/>
            <a:t>Server</a:t>
          </a:r>
        </a:p>
      </dgm:t>
    </dgm:pt>
    <dgm:pt modelId="{88285A67-ADDD-439C-B06E-16E6CC7972B2}" type="parTrans" cxnId="{D9803C70-CAA2-4AB8-A14E-655ECCEDEE4B}">
      <dgm:prSet/>
      <dgm:spPr/>
      <dgm:t>
        <a:bodyPr/>
        <a:lstStyle/>
        <a:p>
          <a:endParaRPr lang="en-US" noProof="0" dirty="0"/>
        </a:p>
      </dgm:t>
    </dgm:pt>
    <dgm:pt modelId="{7F8A316C-8D82-45B1-A73D-5FF9211101F1}" type="sibTrans" cxnId="{D9803C70-CAA2-4AB8-A14E-655ECCEDEE4B}">
      <dgm:prSet/>
      <dgm:spPr/>
      <dgm:t>
        <a:bodyPr/>
        <a:lstStyle/>
        <a:p>
          <a:endParaRPr lang="en-US" noProof="0" dirty="0"/>
        </a:p>
      </dgm:t>
    </dgm:pt>
    <dgm:pt modelId="{1DFEDDA1-B425-40E1-981B-B89FC08C0E30}">
      <dgm:prSet phldrT="[Texto]"/>
      <dgm:spPr/>
      <dgm:t>
        <a:bodyPr/>
        <a:lstStyle/>
        <a:p>
          <a:r>
            <a:rPr lang="en-US" noProof="0" dirty="0"/>
            <a:t>Data</a:t>
          </a:r>
        </a:p>
      </dgm:t>
    </dgm:pt>
    <dgm:pt modelId="{048E7CBE-DFF5-471B-A38F-EB29E82F83ED}" type="parTrans" cxnId="{03DA15FF-A690-4C24-BFBF-11AB7EC6D3D3}">
      <dgm:prSet/>
      <dgm:spPr/>
      <dgm:t>
        <a:bodyPr/>
        <a:lstStyle/>
        <a:p>
          <a:endParaRPr lang="en-US" noProof="0" dirty="0"/>
        </a:p>
      </dgm:t>
    </dgm:pt>
    <dgm:pt modelId="{3AE47BA7-B613-49ED-B435-1B77FD35E379}" type="sibTrans" cxnId="{03DA15FF-A690-4C24-BFBF-11AB7EC6D3D3}">
      <dgm:prSet/>
      <dgm:spPr/>
      <dgm:t>
        <a:bodyPr/>
        <a:lstStyle/>
        <a:p>
          <a:endParaRPr lang="en-US" noProof="0" dirty="0"/>
        </a:p>
      </dgm:t>
    </dgm:pt>
    <dgm:pt modelId="{256D32E6-FD76-4521-B7D6-9FA5044D7960}">
      <dgm:prSet phldrT="[Texto]"/>
      <dgm:spPr/>
      <dgm:t>
        <a:bodyPr/>
        <a:lstStyle/>
        <a:p>
          <a:r>
            <a:rPr lang="en-US" noProof="0" dirty="0"/>
            <a:t>Communication Protocol </a:t>
          </a:r>
        </a:p>
      </dgm:t>
    </dgm:pt>
    <dgm:pt modelId="{334732F8-6F95-46F3-B089-B66EA0F06786}" type="parTrans" cxnId="{39AF991F-C171-4CAA-8783-2796BBFA2199}">
      <dgm:prSet/>
      <dgm:spPr/>
      <dgm:t>
        <a:bodyPr/>
        <a:lstStyle/>
        <a:p>
          <a:endParaRPr lang="en-US" noProof="0" dirty="0"/>
        </a:p>
      </dgm:t>
    </dgm:pt>
    <dgm:pt modelId="{905A1585-D8DE-4456-80A3-7F8EB39DB299}" type="sibTrans" cxnId="{39AF991F-C171-4CAA-8783-2796BBFA2199}">
      <dgm:prSet/>
      <dgm:spPr/>
      <dgm:t>
        <a:bodyPr/>
        <a:lstStyle/>
        <a:p>
          <a:endParaRPr lang="en-US" noProof="0" dirty="0"/>
        </a:p>
      </dgm:t>
    </dgm:pt>
    <dgm:pt modelId="{EF3F0218-83BE-41B2-8C69-305E1C148947}">
      <dgm:prSet phldrT="[Texto]"/>
      <dgm:spPr/>
      <dgm:t>
        <a:bodyPr/>
        <a:lstStyle/>
        <a:p>
          <a:r>
            <a:rPr lang="en-US" noProof="0" dirty="0"/>
            <a:t>Clients</a:t>
          </a:r>
        </a:p>
      </dgm:t>
    </dgm:pt>
    <dgm:pt modelId="{1FAB1845-983B-4660-999D-5958D6EFA645}" type="parTrans" cxnId="{DA3A28DE-E001-4758-9323-9908F2293E55}">
      <dgm:prSet/>
      <dgm:spPr/>
      <dgm:t>
        <a:bodyPr/>
        <a:lstStyle/>
        <a:p>
          <a:endParaRPr lang="en-US" noProof="0" dirty="0"/>
        </a:p>
      </dgm:t>
    </dgm:pt>
    <dgm:pt modelId="{13200410-6B0F-491C-8F47-E7FC9C165AEC}" type="sibTrans" cxnId="{DA3A28DE-E001-4758-9323-9908F2293E55}">
      <dgm:prSet/>
      <dgm:spPr/>
      <dgm:t>
        <a:bodyPr/>
        <a:lstStyle/>
        <a:p>
          <a:endParaRPr lang="en-US" noProof="0" dirty="0"/>
        </a:p>
      </dgm:t>
    </dgm:pt>
    <dgm:pt modelId="{DE2E90E2-B0C2-4189-B279-65D5ACCF6E85}">
      <dgm:prSet phldrT="[Texto]"/>
      <dgm:spPr/>
      <dgm:t>
        <a:bodyPr/>
        <a:lstStyle/>
        <a:p>
          <a:r>
            <a:rPr lang="en-US" noProof="0" dirty="0"/>
            <a:t>Model</a:t>
          </a:r>
        </a:p>
      </dgm:t>
    </dgm:pt>
    <dgm:pt modelId="{BF9926A7-79D0-416F-BC1E-9196CD0A75CD}" type="parTrans" cxnId="{48E960A6-FEF8-4423-9C52-8AFD88652072}">
      <dgm:prSet/>
      <dgm:spPr/>
      <dgm:t>
        <a:bodyPr/>
        <a:lstStyle/>
        <a:p>
          <a:endParaRPr lang="en-US" noProof="0" dirty="0"/>
        </a:p>
      </dgm:t>
    </dgm:pt>
    <dgm:pt modelId="{B08A5642-2C3F-4FED-80AD-2E80FFFB219A}" type="sibTrans" cxnId="{48E960A6-FEF8-4423-9C52-8AFD88652072}">
      <dgm:prSet/>
      <dgm:spPr/>
      <dgm:t>
        <a:bodyPr/>
        <a:lstStyle/>
        <a:p>
          <a:endParaRPr lang="en-US" noProof="0" dirty="0"/>
        </a:p>
      </dgm:t>
    </dgm:pt>
    <dgm:pt modelId="{E9E47BEC-94E1-41F1-AF57-EAFE3F3C64FA}" type="pres">
      <dgm:prSet presAssocID="{457ACF45-FC6B-40AE-8388-9EF0F28DC44F}" presName="diagram" presStyleCnt="0">
        <dgm:presLayoutVars>
          <dgm:dir/>
          <dgm:resizeHandles val="exact"/>
        </dgm:presLayoutVars>
      </dgm:prSet>
      <dgm:spPr/>
    </dgm:pt>
    <dgm:pt modelId="{0DE5527F-CAAB-4511-9857-3D41FDD69EE0}" type="pres">
      <dgm:prSet presAssocID="{3F332D92-0292-41B4-8924-5CB347AFCEDB}" presName="node" presStyleLbl="node1" presStyleIdx="0" presStyleCnt="6">
        <dgm:presLayoutVars>
          <dgm:bulletEnabled val="1"/>
        </dgm:presLayoutVars>
      </dgm:prSet>
      <dgm:spPr/>
    </dgm:pt>
    <dgm:pt modelId="{59AF494D-8295-4084-9FAF-4EEB5A18F550}" type="pres">
      <dgm:prSet presAssocID="{5241BE9F-5A14-41EB-BD14-1FB7E43D6363}" presName="sibTrans" presStyleCnt="0"/>
      <dgm:spPr/>
    </dgm:pt>
    <dgm:pt modelId="{919FF345-7D55-4445-A4FB-35DB95DD1F69}" type="pres">
      <dgm:prSet presAssocID="{DE2E90E2-B0C2-4189-B279-65D5ACCF6E85}" presName="node" presStyleLbl="node1" presStyleIdx="1" presStyleCnt="6">
        <dgm:presLayoutVars>
          <dgm:bulletEnabled val="1"/>
        </dgm:presLayoutVars>
      </dgm:prSet>
      <dgm:spPr/>
    </dgm:pt>
    <dgm:pt modelId="{E2C9A5DB-BECA-46DC-A467-094EEC65077E}" type="pres">
      <dgm:prSet presAssocID="{B08A5642-2C3F-4FED-80AD-2E80FFFB219A}" presName="sibTrans" presStyleCnt="0"/>
      <dgm:spPr/>
    </dgm:pt>
    <dgm:pt modelId="{66209F5A-6EC0-476B-B25A-6C8FACAD51AF}" type="pres">
      <dgm:prSet presAssocID="{69B411F1-3E25-45EE-B904-BDA0797C445F}" presName="node" presStyleLbl="node1" presStyleIdx="2" presStyleCnt="6">
        <dgm:presLayoutVars>
          <dgm:bulletEnabled val="1"/>
        </dgm:presLayoutVars>
      </dgm:prSet>
      <dgm:spPr/>
    </dgm:pt>
    <dgm:pt modelId="{6699B86B-E716-4EF4-B3F5-DEEB036E4B42}" type="pres">
      <dgm:prSet presAssocID="{7F8A316C-8D82-45B1-A73D-5FF9211101F1}" presName="sibTrans" presStyleCnt="0"/>
      <dgm:spPr/>
    </dgm:pt>
    <dgm:pt modelId="{5D669AAC-10DD-43BD-8209-F358CF9CA702}" type="pres">
      <dgm:prSet presAssocID="{1DFEDDA1-B425-40E1-981B-B89FC08C0E30}" presName="node" presStyleLbl="node1" presStyleIdx="3" presStyleCnt="6">
        <dgm:presLayoutVars>
          <dgm:bulletEnabled val="1"/>
        </dgm:presLayoutVars>
      </dgm:prSet>
      <dgm:spPr/>
    </dgm:pt>
    <dgm:pt modelId="{81A8CBD8-FE5D-443C-8EEA-210B40A9DE2E}" type="pres">
      <dgm:prSet presAssocID="{3AE47BA7-B613-49ED-B435-1B77FD35E379}" presName="sibTrans" presStyleCnt="0"/>
      <dgm:spPr/>
    </dgm:pt>
    <dgm:pt modelId="{2AF4FE18-1D20-4F38-A95F-63ABAF72082D}" type="pres">
      <dgm:prSet presAssocID="{256D32E6-FD76-4521-B7D6-9FA5044D7960}" presName="node" presStyleLbl="node1" presStyleIdx="4" presStyleCnt="6">
        <dgm:presLayoutVars>
          <dgm:bulletEnabled val="1"/>
        </dgm:presLayoutVars>
      </dgm:prSet>
      <dgm:spPr/>
    </dgm:pt>
    <dgm:pt modelId="{DD2818F7-9ADB-4451-8B43-AE704BEDE835}" type="pres">
      <dgm:prSet presAssocID="{905A1585-D8DE-4456-80A3-7F8EB39DB299}" presName="sibTrans" presStyleCnt="0"/>
      <dgm:spPr/>
    </dgm:pt>
    <dgm:pt modelId="{F858DAEC-EF40-4425-BE66-99AC65B34B19}" type="pres">
      <dgm:prSet presAssocID="{EF3F0218-83BE-41B2-8C69-305E1C148947}" presName="node" presStyleLbl="node1" presStyleIdx="5" presStyleCnt="6">
        <dgm:presLayoutVars>
          <dgm:bulletEnabled val="1"/>
        </dgm:presLayoutVars>
      </dgm:prSet>
      <dgm:spPr/>
    </dgm:pt>
  </dgm:ptLst>
  <dgm:cxnLst>
    <dgm:cxn modelId="{39AF991F-C171-4CAA-8783-2796BBFA2199}" srcId="{457ACF45-FC6B-40AE-8388-9EF0F28DC44F}" destId="{256D32E6-FD76-4521-B7D6-9FA5044D7960}" srcOrd="4" destOrd="0" parTransId="{334732F8-6F95-46F3-B089-B66EA0F06786}" sibTransId="{905A1585-D8DE-4456-80A3-7F8EB39DB299}"/>
    <dgm:cxn modelId="{A113BA1F-BDF8-4D19-BC95-20EFA01B8F71}" type="presOf" srcId="{256D32E6-FD76-4521-B7D6-9FA5044D7960}" destId="{2AF4FE18-1D20-4F38-A95F-63ABAF72082D}" srcOrd="0" destOrd="0" presId="urn:microsoft.com/office/officeart/2005/8/layout/default"/>
    <dgm:cxn modelId="{33729638-BC75-4051-944E-6786D662F00C}" type="presOf" srcId="{3F332D92-0292-41B4-8924-5CB347AFCEDB}" destId="{0DE5527F-CAAB-4511-9857-3D41FDD69EE0}" srcOrd="0" destOrd="0" presId="urn:microsoft.com/office/officeart/2005/8/layout/default"/>
    <dgm:cxn modelId="{38996D6B-37E7-4AEC-BA1C-E877C1DC95A5}" type="presOf" srcId="{DE2E90E2-B0C2-4189-B279-65D5ACCF6E85}" destId="{919FF345-7D55-4445-A4FB-35DB95DD1F69}" srcOrd="0" destOrd="0" presId="urn:microsoft.com/office/officeart/2005/8/layout/default"/>
    <dgm:cxn modelId="{08FD606E-6DEF-43E2-A605-71109F2E5324}" type="presOf" srcId="{69B411F1-3E25-45EE-B904-BDA0797C445F}" destId="{66209F5A-6EC0-476B-B25A-6C8FACAD51AF}" srcOrd="0" destOrd="0" presId="urn:microsoft.com/office/officeart/2005/8/layout/default"/>
    <dgm:cxn modelId="{D9803C70-CAA2-4AB8-A14E-655ECCEDEE4B}" srcId="{457ACF45-FC6B-40AE-8388-9EF0F28DC44F}" destId="{69B411F1-3E25-45EE-B904-BDA0797C445F}" srcOrd="2" destOrd="0" parTransId="{88285A67-ADDD-439C-B06E-16E6CC7972B2}" sibTransId="{7F8A316C-8D82-45B1-A73D-5FF9211101F1}"/>
    <dgm:cxn modelId="{FB3C5255-D5BB-4D2B-AC97-1D04CA6991F3}" srcId="{457ACF45-FC6B-40AE-8388-9EF0F28DC44F}" destId="{3F332D92-0292-41B4-8924-5CB347AFCEDB}" srcOrd="0" destOrd="0" parTransId="{A9578F57-DE49-4EB7-BA4B-FF48EC50DFF4}" sibTransId="{5241BE9F-5A14-41EB-BD14-1FB7E43D6363}"/>
    <dgm:cxn modelId="{5A0D0BA4-0BDC-4374-99DC-E2BADBE30550}" type="presOf" srcId="{EF3F0218-83BE-41B2-8C69-305E1C148947}" destId="{F858DAEC-EF40-4425-BE66-99AC65B34B19}" srcOrd="0" destOrd="0" presId="urn:microsoft.com/office/officeart/2005/8/layout/default"/>
    <dgm:cxn modelId="{48E960A6-FEF8-4423-9C52-8AFD88652072}" srcId="{457ACF45-FC6B-40AE-8388-9EF0F28DC44F}" destId="{DE2E90E2-B0C2-4189-B279-65D5ACCF6E85}" srcOrd="1" destOrd="0" parTransId="{BF9926A7-79D0-416F-BC1E-9196CD0A75CD}" sibTransId="{B08A5642-2C3F-4FED-80AD-2E80FFFB219A}"/>
    <dgm:cxn modelId="{10579FB8-8B36-46EA-9191-885C5117F67C}" type="presOf" srcId="{457ACF45-FC6B-40AE-8388-9EF0F28DC44F}" destId="{E9E47BEC-94E1-41F1-AF57-EAFE3F3C64FA}" srcOrd="0" destOrd="0" presId="urn:microsoft.com/office/officeart/2005/8/layout/default"/>
    <dgm:cxn modelId="{B631E2C0-69A3-4FD6-B9B2-55A1111FE4F5}" type="presOf" srcId="{1DFEDDA1-B425-40E1-981B-B89FC08C0E30}" destId="{5D669AAC-10DD-43BD-8209-F358CF9CA702}" srcOrd="0" destOrd="0" presId="urn:microsoft.com/office/officeart/2005/8/layout/default"/>
    <dgm:cxn modelId="{DA3A28DE-E001-4758-9323-9908F2293E55}" srcId="{457ACF45-FC6B-40AE-8388-9EF0F28DC44F}" destId="{EF3F0218-83BE-41B2-8C69-305E1C148947}" srcOrd="5" destOrd="0" parTransId="{1FAB1845-983B-4660-999D-5958D6EFA645}" sibTransId="{13200410-6B0F-491C-8F47-E7FC9C165AEC}"/>
    <dgm:cxn modelId="{03DA15FF-A690-4C24-BFBF-11AB7EC6D3D3}" srcId="{457ACF45-FC6B-40AE-8388-9EF0F28DC44F}" destId="{1DFEDDA1-B425-40E1-981B-B89FC08C0E30}" srcOrd="3" destOrd="0" parTransId="{048E7CBE-DFF5-471B-A38F-EB29E82F83ED}" sibTransId="{3AE47BA7-B613-49ED-B435-1B77FD35E379}"/>
    <dgm:cxn modelId="{6C934048-CED1-440D-A3D8-27C2B27E1D55}" type="presParOf" srcId="{E9E47BEC-94E1-41F1-AF57-EAFE3F3C64FA}" destId="{0DE5527F-CAAB-4511-9857-3D41FDD69EE0}" srcOrd="0" destOrd="0" presId="urn:microsoft.com/office/officeart/2005/8/layout/default"/>
    <dgm:cxn modelId="{E53365D0-5B36-4D75-A017-1228ACC4A0C2}" type="presParOf" srcId="{E9E47BEC-94E1-41F1-AF57-EAFE3F3C64FA}" destId="{59AF494D-8295-4084-9FAF-4EEB5A18F550}" srcOrd="1" destOrd="0" presId="urn:microsoft.com/office/officeart/2005/8/layout/default"/>
    <dgm:cxn modelId="{8D7A577B-D748-4770-A528-D8CECBDFCE96}" type="presParOf" srcId="{E9E47BEC-94E1-41F1-AF57-EAFE3F3C64FA}" destId="{919FF345-7D55-4445-A4FB-35DB95DD1F69}" srcOrd="2" destOrd="0" presId="urn:microsoft.com/office/officeart/2005/8/layout/default"/>
    <dgm:cxn modelId="{80431185-92D4-4144-9032-81B091C85632}" type="presParOf" srcId="{E9E47BEC-94E1-41F1-AF57-EAFE3F3C64FA}" destId="{E2C9A5DB-BECA-46DC-A467-094EEC65077E}" srcOrd="3" destOrd="0" presId="urn:microsoft.com/office/officeart/2005/8/layout/default"/>
    <dgm:cxn modelId="{41B92B3F-3041-40A4-BA0A-932DCF68F220}" type="presParOf" srcId="{E9E47BEC-94E1-41F1-AF57-EAFE3F3C64FA}" destId="{66209F5A-6EC0-476B-B25A-6C8FACAD51AF}" srcOrd="4" destOrd="0" presId="urn:microsoft.com/office/officeart/2005/8/layout/default"/>
    <dgm:cxn modelId="{00B25C60-6E63-47D5-942F-EC8F16BBBBE3}" type="presParOf" srcId="{E9E47BEC-94E1-41F1-AF57-EAFE3F3C64FA}" destId="{6699B86B-E716-4EF4-B3F5-DEEB036E4B42}" srcOrd="5" destOrd="0" presId="urn:microsoft.com/office/officeart/2005/8/layout/default"/>
    <dgm:cxn modelId="{8B679DF4-2BCA-484C-998D-75C849620B13}" type="presParOf" srcId="{E9E47BEC-94E1-41F1-AF57-EAFE3F3C64FA}" destId="{5D669AAC-10DD-43BD-8209-F358CF9CA702}" srcOrd="6" destOrd="0" presId="urn:microsoft.com/office/officeart/2005/8/layout/default"/>
    <dgm:cxn modelId="{E2985217-36B1-4F81-9900-B0E6AA818648}" type="presParOf" srcId="{E9E47BEC-94E1-41F1-AF57-EAFE3F3C64FA}" destId="{81A8CBD8-FE5D-443C-8EEA-210B40A9DE2E}" srcOrd="7" destOrd="0" presId="urn:microsoft.com/office/officeart/2005/8/layout/default"/>
    <dgm:cxn modelId="{CFF54891-C140-4CC7-BD6E-B61E528EAF94}" type="presParOf" srcId="{E9E47BEC-94E1-41F1-AF57-EAFE3F3C64FA}" destId="{2AF4FE18-1D20-4F38-A95F-63ABAF72082D}" srcOrd="8" destOrd="0" presId="urn:microsoft.com/office/officeart/2005/8/layout/default"/>
    <dgm:cxn modelId="{F3604701-91C6-45B9-9BAA-1292C1112547}" type="presParOf" srcId="{E9E47BEC-94E1-41F1-AF57-EAFE3F3C64FA}" destId="{DD2818F7-9ADB-4451-8B43-AE704BEDE835}" srcOrd="9" destOrd="0" presId="urn:microsoft.com/office/officeart/2005/8/layout/default"/>
    <dgm:cxn modelId="{A341F0D0-6B1C-4785-86F1-1F4B5608FE4F}" type="presParOf" srcId="{E9E47BEC-94E1-41F1-AF57-EAFE3F3C64FA}" destId="{F858DAEC-EF40-4425-BE66-99AC65B34B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5527F-CAAB-4511-9857-3D41FDD69EE0}">
      <dsp:nvSpPr>
        <dsp:cNvPr id="0" name=""/>
        <dsp:cNvSpPr/>
      </dsp:nvSpPr>
      <dsp:spPr>
        <a:xfrm>
          <a:off x="598143" y="833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Aggregation</a:t>
          </a:r>
        </a:p>
      </dsp:txBody>
      <dsp:txXfrm>
        <a:off x="598143" y="833"/>
        <a:ext cx="1659350" cy="995610"/>
      </dsp:txXfrm>
    </dsp:sp>
    <dsp:sp modelId="{919FF345-7D55-4445-A4FB-35DB95DD1F69}">
      <dsp:nvSpPr>
        <dsp:cNvPr id="0" name=""/>
        <dsp:cNvSpPr/>
      </dsp:nvSpPr>
      <dsp:spPr>
        <a:xfrm>
          <a:off x="2423429" y="833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Model</a:t>
          </a:r>
        </a:p>
      </dsp:txBody>
      <dsp:txXfrm>
        <a:off x="2423429" y="833"/>
        <a:ext cx="1659350" cy="995610"/>
      </dsp:txXfrm>
    </dsp:sp>
    <dsp:sp modelId="{66209F5A-6EC0-476B-B25A-6C8FACAD51AF}">
      <dsp:nvSpPr>
        <dsp:cNvPr id="0" name=""/>
        <dsp:cNvSpPr/>
      </dsp:nvSpPr>
      <dsp:spPr>
        <a:xfrm>
          <a:off x="598143" y="1162379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Server</a:t>
          </a:r>
        </a:p>
      </dsp:txBody>
      <dsp:txXfrm>
        <a:off x="598143" y="1162379"/>
        <a:ext cx="1659350" cy="995610"/>
      </dsp:txXfrm>
    </dsp:sp>
    <dsp:sp modelId="{5D669AAC-10DD-43BD-8209-F358CF9CA702}">
      <dsp:nvSpPr>
        <dsp:cNvPr id="0" name=""/>
        <dsp:cNvSpPr/>
      </dsp:nvSpPr>
      <dsp:spPr>
        <a:xfrm>
          <a:off x="2423429" y="1162379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Data</a:t>
          </a:r>
        </a:p>
      </dsp:txBody>
      <dsp:txXfrm>
        <a:off x="2423429" y="1162379"/>
        <a:ext cx="1659350" cy="995610"/>
      </dsp:txXfrm>
    </dsp:sp>
    <dsp:sp modelId="{2AF4FE18-1D20-4F38-A95F-63ABAF72082D}">
      <dsp:nvSpPr>
        <dsp:cNvPr id="0" name=""/>
        <dsp:cNvSpPr/>
      </dsp:nvSpPr>
      <dsp:spPr>
        <a:xfrm>
          <a:off x="598143" y="2323924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Communication Protocol </a:t>
          </a:r>
        </a:p>
      </dsp:txBody>
      <dsp:txXfrm>
        <a:off x="598143" y="2323924"/>
        <a:ext cx="1659350" cy="995610"/>
      </dsp:txXfrm>
    </dsp:sp>
    <dsp:sp modelId="{F858DAEC-EF40-4425-BE66-99AC65B34B19}">
      <dsp:nvSpPr>
        <dsp:cNvPr id="0" name=""/>
        <dsp:cNvSpPr/>
      </dsp:nvSpPr>
      <dsp:spPr>
        <a:xfrm>
          <a:off x="2423429" y="2323924"/>
          <a:ext cx="1659350" cy="9956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Clients</a:t>
          </a:r>
        </a:p>
      </dsp:txBody>
      <dsp:txXfrm>
        <a:off x="2423429" y="2323924"/>
        <a:ext cx="1659350" cy="99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F3A1B6-3E86-474F-BF3C-522ABC8983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1007640" y="397368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577353-BEE5-4694-8662-F943B76C2B1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53148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A4D828-C308-4D09-8E8A-A4C6E170A7B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5228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829692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100764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465228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829692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B72ED2-FB2D-4CA5-8E68-C4D29C40FCF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D0A3F1-7844-460E-A57C-F5E2BF2E27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007640" y="1341360"/>
            <a:ext cx="107798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CFD5D9-4053-4451-A5C3-1610214738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107798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6C877D-3620-49A0-9898-6ADEEAC6AC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370F14-A708-4A3F-8C35-D258A77B38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E3B9DD-5447-4C57-856C-EBE097494AC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007640" y="260280"/>
            <a:ext cx="10779840" cy="467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19D782-CF95-4BC6-9119-C3A4409A41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58232B-C3E6-46B3-B94B-55C6B3F9A5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007640" y="1341360"/>
            <a:ext cx="107798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FD9FBB-E94C-4CB0-B3C5-8A06D40E90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53148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E86CB7-B35C-490A-8B41-882B0F952B7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66EE1D-EBFC-4358-91C7-B7E523E056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1007640" y="397368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EBEB55-4639-447D-9DC2-3F64D8B5FFC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53148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CD47C7-3D57-429C-BE06-79C7A694904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5228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8296920" y="134136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100764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465228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8296920" y="3973680"/>
            <a:ext cx="347076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875D99-ADAE-4496-81C3-02FDC9E7AE8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107798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A538BE-FDBA-41F5-9CE8-D58FFB03EB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92328E-CDB4-41E0-BCA3-7BB068C9A65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3E3F0D-559F-4CB9-8653-EB1E0899B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007640" y="260280"/>
            <a:ext cx="10779840" cy="467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F38FD7-CE07-4ABD-B91B-D6B60B1356E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5B28F1-377E-494E-BA28-742CD3C1AA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531480" y="397368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BAE70C-A08A-40ED-A8BE-698E45C942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00764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531480" y="1341360"/>
            <a:ext cx="526032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007640" y="3973680"/>
            <a:ext cx="10779840" cy="240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D21BA2-EB59-472D-B1B2-A3CB5A7AF43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 hidden="1"/>
          <p:cNvSpPr/>
          <p:nvPr/>
        </p:nvSpPr>
        <p:spPr>
          <a:xfrm>
            <a:off x="0" y="6453360"/>
            <a:ext cx="12191760" cy="404280"/>
          </a:xfrm>
          <a:prstGeom prst="rect">
            <a:avLst/>
          </a:prstGeom>
          <a:solidFill>
            <a:srgbClr val="002285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Picture 12" descr="griff-black"/>
          <p:cNvPicPr/>
          <p:nvPr/>
        </p:nvPicPr>
        <p:blipFill>
          <a:blip r:embed="rId14">
            <a:lum bright="70000" contrast="-70000"/>
          </a:blip>
          <a:stretch/>
        </p:blipFill>
        <p:spPr>
          <a:xfrm>
            <a:off x="527040" y="4365720"/>
            <a:ext cx="1824120" cy="1272960"/>
          </a:xfrm>
          <a:prstGeom prst="rect">
            <a:avLst/>
          </a:prstGeom>
          <a:ln w="9525">
            <a:noFill/>
          </a:ln>
        </p:spPr>
      </p:pic>
      <p:sp>
        <p:nvSpPr>
          <p:cNvPr id="2" name="Text Box 10" hidden="1"/>
          <p:cNvSpPr/>
          <p:nvPr/>
        </p:nvSpPr>
        <p:spPr>
          <a:xfrm rot="16200000">
            <a:off x="-753480" y="1681200"/>
            <a:ext cx="24789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2285"/>
                </a:solidFill>
                <a:latin typeface="Arial Black"/>
                <a:ea typeface="ＭＳ Ｐゴシック"/>
              </a:rPr>
              <a:t>UNIVERSITY OF SZEGED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" name="Text Box 11" hidden="1"/>
          <p:cNvSpPr/>
          <p:nvPr/>
        </p:nvSpPr>
        <p:spPr>
          <a:xfrm rot="16200000">
            <a:off x="-914400" y="1913760"/>
            <a:ext cx="3064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D</a:t>
            </a:r>
            <a:r>
              <a:rPr lang="en-US" sz="15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epartment of Software Engineering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4" name="Text Box 9" hidden="1"/>
          <p:cNvSpPr/>
          <p:nvPr/>
        </p:nvSpPr>
        <p:spPr>
          <a:xfrm rot="16200000">
            <a:off x="-1850040" y="3891960"/>
            <a:ext cx="425268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500" b="0" strike="noStrike" spc="-1">
                <a:solidFill>
                  <a:srgbClr val="002285"/>
                </a:solidFill>
                <a:latin typeface="Arial"/>
                <a:ea typeface="ＭＳ Ｐゴシック"/>
              </a:rPr>
              <a:t>UNIVERSITAS SCIENTIARUM SZEGEDIENSIS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" name="Rectangle 19" hidden="1"/>
          <p:cNvSpPr/>
          <p:nvPr/>
        </p:nvSpPr>
        <p:spPr>
          <a:xfrm>
            <a:off x="190440" y="333360"/>
            <a:ext cx="166680" cy="124920"/>
          </a:xfrm>
          <a:prstGeom prst="rect">
            <a:avLst/>
          </a:prstGeom>
          <a:solidFill>
            <a:srgbClr val="C091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13" descr="griff-black"/>
          <p:cNvPicPr/>
          <p:nvPr/>
        </p:nvPicPr>
        <p:blipFill>
          <a:blip r:embed="rId14">
            <a:lum bright="70000" contrast="-70000"/>
          </a:blip>
          <a:stretch/>
        </p:blipFill>
        <p:spPr>
          <a:xfrm>
            <a:off x="7344720" y="1844640"/>
            <a:ext cx="3936600" cy="2747520"/>
          </a:xfrm>
          <a:prstGeom prst="rect">
            <a:avLst/>
          </a:prstGeom>
          <a:ln w="9525">
            <a:noFill/>
          </a:ln>
        </p:spPr>
      </p:pic>
      <p:sp>
        <p:nvSpPr>
          <p:cNvPr id="7" name="Rectangle 11"/>
          <p:cNvSpPr/>
          <p:nvPr/>
        </p:nvSpPr>
        <p:spPr>
          <a:xfrm>
            <a:off x="0" y="6453360"/>
            <a:ext cx="12191760" cy="404280"/>
          </a:xfrm>
          <a:prstGeom prst="rect">
            <a:avLst/>
          </a:prstGeom>
          <a:solidFill>
            <a:srgbClr val="002285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 Box 7"/>
          <p:cNvSpPr/>
          <p:nvPr/>
        </p:nvSpPr>
        <p:spPr>
          <a:xfrm>
            <a:off x="369000" y="285840"/>
            <a:ext cx="6155280" cy="33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2200" b="0" strike="noStrike" spc="-1">
                <a:solidFill>
                  <a:srgbClr val="002285"/>
                </a:solidFill>
                <a:latin typeface="Arial"/>
                <a:ea typeface="ＭＳ Ｐゴシック"/>
              </a:rPr>
              <a:t>UNIVERSITAS SCIENTIARUM SZEGEDIENSIS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9" name="Text Box 8"/>
          <p:cNvSpPr/>
          <p:nvPr/>
        </p:nvSpPr>
        <p:spPr>
          <a:xfrm>
            <a:off x="7703280" y="501480"/>
            <a:ext cx="3546000" cy="33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200" b="0" strike="noStrike" spc="-1">
                <a:solidFill>
                  <a:srgbClr val="002285"/>
                </a:solidFill>
                <a:latin typeface="Arial Black"/>
                <a:ea typeface="ＭＳ Ｐゴシック"/>
              </a:rPr>
              <a:t>UNIVERSITY OF SZEGED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0" name="Text Box 9"/>
          <p:cNvSpPr/>
          <p:nvPr/>
        </p:nvSpPr>
        <p:spPr>
          <a:xfrm>
            <a:off x="5347440" y="595440"/>
            <a:ext cx="440100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D</a:t>
            </a:r>
            <a:r>
              <a:rPr lang="en-US" sz="22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epartment of Software Engineering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11472480" y="333360"/>
            <a:ext cx="238680" cy="178920"/>
          </a:xfrm>
          <a:prstGeom prst="rect">
            <a:avLst/>
          </a:prstGeom>
          <a:solidFill>
            <a:srgbClr val="C091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27040" y="1916280"/>
            <a:ext cx="9986040" cy="2592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Mintacím szerkesztése</a:t>
            </a: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1"/>
          </p:nvPr>
        </p:nvSpPr>
        <p:spPr>
          <a:xfrm>
            <a:off x="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2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64412A-6A71-447D-BFA6-C28B12FC78C2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3"/>
          </p:nvPr>
        </p:nvSpPr>
        <p:spPr>
          <a:xfrm>
            <a:off x="2544120" y="6597720"/>
            <a:ext cx="7103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/>
          <p:cNvSpPr/>
          <p:nvPr/>
        </p:nvSpPr>
        <p:spPr>
          <a:xfrm>
            <a:off x="0" y="6453360"/>
            <a:ext cx="12191760" cy="404280"/>
          </a:xfrm>
          <a:prstGeom prst="rect">
            <a:avLst/>
          </a:prstGeom>
          <a:solidFill>
            <a:srgbClr val="002285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" name="Picture 12" descr="griff-black"/>
          <p:cNvPicPr/>
          <p:nvPr/>
        </p:nvPicPr>
        <p:blipFill>
          <a:blip r:embed="rId14">
            <a:lum bright="70000" contrast="-70000"/>
          </a:blip>
          <a:stretch/>
        </p:blipFill>
        <p:spPr>
          <a:xfrm>
            <a:off x="527040" y="4365720"/>
            <a:ext cx="1824120" cy="1272960"/>
          </a:xfrm>
          <a:prstGeom prst="rect">
            <a:avLst/>
          </a:prstGeom>
          <a:ln w="9525">
            <a:noFill/>
          </a:ln>
        </p:spPr>
      </p:pic>
      <p:sp>
        <p:nvSpPr>
          <p:cNvPr id="55" name="Text Box 10"/>
          <p:cNvSpPr/>
          <p:nvPr/>
        </p:nvSpPr>
        <p:spPr>
          <a:xfrm rot="16200000">
            <a:off x="-753480" y="1681200"/>
            <a:ext cx="24789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500" b="0" strike="noStrike" spc="-1">
                <a:solidFill>
                  <a:srgbClr val="002285"/>
                </a:solidFill>
                <a:latin typeface="Arial Black"/>
                <a:ea typeface="ＭＳ Ｐゴシック"/>
              </a:rPr>
              <a:t>UNIVERSITY OF SZEGED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6" name="Text Box 11"/>
          <p:cNvSpPr/>
          <p:nvPr/>
        </p:nvSpPr>
        <p:spPr>
          <a:xfrm rot="16200000">
            <a:off x="-914400" y="1913760"/>
            <a:ext cx="3064320" cy="33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D</a:t>
            </a:r>
            <a:r>
              <a:rPr lang="en-US" sz="1500" b="0" i="1" strike="noStrike" spc="-1">
                <a:solidFill>
                  <a:srgbClr val="C09100"/>
                </a:solidFill>
                <a:latin typeface="Times New Roman"/>
                <a:ea typeface="ＭＳ Ｐゴシック"/>
              </a:rPr>
              <a:t>epartment of Software Engineering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7" name="Text Box 9"/>
          <p:cNvSpPr/>
          <p:nvPr/>
        </p:nvSpPr>
        <p:spPr>
          <a:xfrm rot="16200000">
            <a:off x="-1850040" y="3891960"/>
            <a:ext cx="425268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1500" b="0" strike="noStrike" spc="-1">
                <a:solidFill>
                  <a:srgbClr val="002285"/>
                </a:solidFill>
                <a:latin typeface="Arial"/>
                <a:ea typeface="ＭＳ Ｐゴシック"/>
              </a:rPr>
              <a:t>UNIVERSITAS SCIENTIARUM SZEGEDIENSIS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8" name="Rectangle 19"/>
          <p:cNvSpPr/>
          <p:nvPr/>
        </p:nvSpPr>
        <p:spPr>
          <a:xfrm>
            <a:off x="190440" y="333360"/>
            <a:ext cx="166680" cy="124920"/>
          </a:xfrm>
          <a:prstGeom prst="rect">
            <a:avLst/>
          </a:prstGeom>
          <a:solidFill>
            <a:srgbClr val="C091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07640" y="260280"/>
            <a:ext cx="10779840" cy="1007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sz="40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Mintacím szerkesztése</a:t>
            </a: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07640" y="1341360"/>
            <a:ext cx="10779840" cy="50400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09100"/>
              </a:buClr>
              <a:buFont typeface="Webdings" charset="2"/>
              <a:buChar char=""/>
            </a:pPr>
            <a:r>
              <a:rPr lang="hu-HU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Mintaszöveg szerkesztése</a:t>
            </a:r>
            <a:endParaRPr lang="hu-HU" sz="3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C09100"/>
              </a:buClr>
              <a:buFont typeface="Arial"/>
              <a:buChar char="■"/>
            </a:pPr>
            <a:r>
              <a:rPr lang="hu-HU" sz="2800" b="0" strike="noStrike" spc="-1">
                <a:solidFill>
                  <a:srgbClr val="000000"/>
                </a:solidFill>
                <a:latin typeface="Arial"/>
                <a:ea typeface="Arial"/>
              </a:rPr>
              <a:t>Második szint</a:t>
            </a:r>
            <a:endParaRPr lang="hu-HU" sz="2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C09100"/>
              </a:buClr>
              <a:buFont typeface="Arial"/>
              <a:buChar char="–"/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Arial"/>
              </a:rPr>
              <a:t>Harmadik szint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C09100"/>
              </a:buClr>
              <a:buFont typeface="Arial"/>
              <a:buChar char="»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Arial"/>
              </a:rPr>
              <a:t>Negyedik szint</a:t>
            </a:r>
            <a:endParaRPr lang="hu-HU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C09100"/>
              </a:buClr>
              <a:buFont typeface="Arial"/>
              <a:buChar char="–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Arial"/>
              </a:rPr>
              <a:t>Ötödik szint</a:t>
            </a:r>
            <a:endParaRPr lang="hu-H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4"/>
          </p:nvPr>
        </p:nvSpPr>
        <p:spPr>
          <a:xfrm>
            <a:off x="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5"/>
          </p:nvPr>
        </p:nvSpPr>
        <p:spPr>
          <a:xfrm>
            <a:off x="2544120" y="6597720"/>
            <a:ext cx="7103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63" name="PlaceHolder 5"/>
          <p:cNvSpPr>
            <a:spLocks noGrp="1"/>
          </p:cNvSpPr>
          <p:nvPr>
            <p:ph type="sldNum" idx="6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B3AD7A-699B-4505-8E76-0185A8466046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3520" y="1206720"/>
            <a:ext cx="6696360" cy="3053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FEDERATED LEARNING</a:t>
            </a:r>
            <a:br>
              <a:rPr lang="en-US" sz="3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sz="2000" i="1" spc="-1" dirty="0">
                <a:solidFill>
                  <a:srgbClr val="000000"/>
                </a:solidFill>
                <a:latin typeface="Arial"/>
                <a:ea typeface="ＭＳ Ｐゴシック"/>
              </a:rPr>
              <a:t>Decentralizing Machine Learning</a:t>
            </a:r>
            <a:endParaRPr lang="hu-HU" sz="3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2"/>
          <a:stretch/>
        </p:blipFill>
        <p:spPr>
          <a:xfrm>
            <a:off x="8483040" y="4734000"/>
            <a:ext cx="1356840" cy="1399320"/>
          </a:xfrm>
          <a:prstGeom prst="rect">
            <a:avLst/>
          </a:prstGeom>
          <a:ln w="9525">
            <a:noFill/>
          </a:ln>
        </p:spPr>
      </p:pic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1271520" y="4187520"/>
            <a:ext cx="5009400" cy="1928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s-419" sz="20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Wilson Valdez Solís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s-419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wilson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@inf.u-szeged.hu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 idx="7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42B270-EFB5-4FEB-9879-6E669C7108CC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16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71F384-77E1-4B45-A9EC-218124A2C301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2" name="Cím 1"/>
          <p:cNvSpPr/>
          <p:nvPr/>
        </p:nvSpPr>
        <p:spPr>
          <a:xfrm>
            <a:off x="1069560" y="455391"/>
            <a:ext cx="3281311" cy="631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Application </a:t>
            </a:r>
          </a:p>
          <a:p>
            <a:pPr>
              <a:lnSpc>
                <a:spcPct val="100000"/>
              </a:lnSpc>
              <a:buNone/>
            </a:pPr>
            <a:r>
              <a:rPr lang="es-419" sz="2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Fields</a:t>
            </a: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165" name="Tabla 2"/>
          <p:cNvGraphicFramePr/>
          <p:nvPr>
            <p:extLst>
              <p:ext uri="{D42A27DB-BD31-4B8C-83A1-F6EECF244321}">
                <p14:modId xmlns:p14="http://schemas.microsoft.com/office/powerpoint/2010/main" val="1822964940"/>
              </p:ext>
            </p:extLst>
          </p:nvPr>
        </p:nvGraphicFramePr>
        <p:xfrm>
          <a:off x="3566505" y="455391"/>
          <a:ext cx="7690271" cy="58638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400" b="1" strike="noStrike" spc="-1" dirty="0"/>
                        <a:t>Healthcare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/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machine learning models on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 medical data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is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distributed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across various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This allows researchers to leverage a vast amount of data while maintaining patient privacy.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400" b="1" strike="noStrike" spc="-1" dirty="0"/>
                        <a:t>Finance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/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strike="noStrike" spc="-1" baseline="0" dirty="0">
                          <a:latin typeface="+mn-lt"/>
                        </a:rPr>
                        <a:t>Train </a:t>
                      </a:r>
                      <a:r>
                        <a:rPr lang="en-US" sz="1400" b="1" strike="noStrike" spc="-1" baseline="0" dirty="0">
                          <a:latin typeface="+mn-lt"/>
                        </a:rPr>
                        <a:t>fraud detection </a:t>
                      </a:r>
                      <a:r>
                        <a:rPr lang="en-US" sz="1400" b="0" strike="noStrike" spc="-1" baseline="0" dirty="0">
                          <a:latin typeface="+mn-lt"/>
                        </a:rPr>
                        <a:t>models using </a:t>
                      </a:r>
                      <a:r>
                        <a:rPr lang="en-US" sz="1400" b="1" strike="noStrike" spc="-1" baseline="0" dirty="0">
                          <a:latin typeface="+mn-lt"/>
                        </a:rPr>
                        <a:t>data from multiple banks </a:t>
                      </a:r>
                      <a:r>
                        <a:rPr lang="en-US" sz="1400" b="0" strike="noStrike" spc="-1" baseline="0" dirty="0">
                          <a:latin typeface="+mn-lt"/>
                        </a:rPr>
                        <a:t>while </a:t>
                      </a:r>
                      <a:r>
                        <a:rPr lang="en-US" sz="1400" b="1" strike="noStrike" spc="-1" baseline="0" dirty="0">
                          <a:latin typeface="+mn-lt"/>
                        </a:rPr>
                        <a:t>preserving</a:t>
                      </a:r>
                      <a:r>
                        <a:rPr lang="en-US" sz="1400" b="0" strike="noStrike" spc="-1" baseline="0" dirty="0">
                          <a:latin typeface="+mn-lt"/>
                        </a:rPr>
                        <a:t> the </a:t>
                      </a:r>
                      <a:r>
                        <a:rPr lang="en-US" sz="1400" b="1" strike="noStrike" spc="-1" baseline="0" dirty="0">
                          <a:latin typeface="+mn-lt"/>
                        </a:rPr>
                        <a:t>privacy </a:t>
                      </a:r>
                      <a:r>
                        <a:rPr lang="en-US" sz="1400" b="0" strike="noStrike" spc="-1" baseline="0" dirty="0">
                          <a:latin typeface="+mn-lt"/>
                        </a:rPr>
                        <a:t>of individual customers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strike="noStrike" spc="-1" dirty="0">
                          <a:latin typeface="Arial"/>
                        </a:rPr>
                        <a:t>IIoT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latin typeface="+mn-lt"/>
                        </a:rPr>
                        <a:t>Train models on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data</a:t>
                      </a:r>
                      <a:r>
                        <a:rPr lang="en-US" sz="1400" b="0" strike="noStrike" spc="-1" dirty="0">
                          <a:latin typeface="+mn-lt"/>
                        </a:rPr>
                        <a:t> collected from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various IoT devices</a:t>
                      </a:r>
                      <a:r>
                        <a:rPr lang="en-US" sz="1400" b="0" strike="noStrike" spc="-1" dirty="0">
                          <a:latin typeface="+mn-lt"/>
                        </a:rPr>
                        <a:t>, allowing for more accurate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predictions</a:t>
                      </a:r>
                      <a:r>
                        <a:rPr lang="en-US" sz="1400" b="0" strike="noStrike" spc="-1" dirty="0">
                          <a:latin typeface="+mn-lt"/>
                        </a:rPr>
                        <a:t> and better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decision-making</a:t>
                      </a:r>
                      <a:r>
                        <a:rPr lang="en-US" sz="1400" b="0" strike="noStrike" spc="-1" dirty="0">
                          <a:latin typeface="+mn-lt"/>
                        </a:rPr>
                        <a:t>.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763279229"/>
                  </a:ext>
                </a:extLst>
              </a:tr>
              <a:tr h="108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strike="noStrike" spc="-1" dirty="0">
                          <a:latin typeface="Arial"/>
                        </a:rPr>
                        <a:t>Agriculture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latin typeface="+mn-lt"/>
                        </a:rPr>
                        <a:t>Train models on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data </a:t>
                      </a:r>
                      <a:r>
                        <a:rPr lang="en-US" sz="1400" b="0" strike="noStrike" spc="-1" dirty="0">
                          <a:latin typeface="+mn-lt"/>
                        </a:rPr>
                        <a:t>collected from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various sensors </a:t>
                      </a:r>
                      <a:r>
                        <a:rPr lang="en-US" sz="1400" b="0" strike="noStrike" spc="-1" dirty="0">
                          <a:latin typeface="+mn-lt"/>
                        </a:rPr>
                        <a:t>in crops and livestock, improving crop yields and animal health.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424617112"/>
                  </a:ext>
                </a:extLst>
              </a:tr>
              <a:tr h="94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strike="noStrike" spc="-1" dirty="0">
                          <a:latin typeface="Arial"/>
                        </a:rPr>
                        <a:t>Telecoms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latin typeface="+mn-lt"/>
                        </a:rPr>
                        <a:t>Train models on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data </a:t>
                      </a:r>
                      <a:r>
                        <a:rPr lang="en-US" sz="1400" b="0" strike="noStrike" spc="-1" dirty="0">
                          <a:latin typeface="+mn-lt"/>
                        </a:rPr>
                        <a:t>collected from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various devices and networks</a:t>
                      </a:r>
                      <a:r>
                        <a:rPr lang="en-US" sz="1400" b="0" strike="noStrike" spc="-1" dirty="0">
                          <a:latin typeface="+mn-lt"/>
                        </a:rPr>
                        <a:t>, improving network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performance</a:t>
                      </a:r>
                      <a:r>
                        <a:rPr lang="en-US" sz="1400" b="0" strike="noStrike" spc="-1" dirty="0">
                          <a:latin typeface="+mn-lt"/>
                        </a:rPr>
                        <a:t> and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customer experience</a:t>
                      </a:r>
                      <a:r>
                        <a:rPr lang="en-US" sz="1400" b="0" strike="noStrike" spc="-1" dirty="0">
                          <a:latin typeface="+mn-lt"/>
                        </a:rPr>
                        <a:t>.</a:t>
                      </a: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3756707070"/>
                  </a:ext>
                </a:extLst>
              </a:tr>
              <a:tr h="1241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400" b="1" strike="noStrike" spc="-1" dirty="0">
                          <a:latin typeface="Arial"/>
                        </a:rPr>
                        <a:t>Smart Cities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vert="vert27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latin typeface="+mn-lt"/>
                        </a:rPr>
                        <a:t> Train models on data collected from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various sensors in the city, </a:t>
                      </a:r>
                      <a:r>
                        <a:rPr lang="en-US" sz="1400" b="0" strike="noStrike" spc="-1" dirty="0">
                          <a:latin typeface="+mn-lt"/>
                        </a:rPr>
                        <a:t>allowing for better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traffic management</a:t>
                      </a:r>
                      <a:r>
                        <a:rPr lang="en-US" sz="1400" b="0" strike="noStrike" spc="-1" dirty="0">
                          <a:latin typeface="+mn-lt"/>
                        </a:rPr>
                        <a:t>, </a:t>
                      </a:r>
                      <a:r>
                        <a:rPr lang="en-US" sz="1400" b="1" strike="noStrike" spc="-1" dirty="0">
                          <a:latin typeface="+mn-lt"/>
                        </a:rPr>
                        <a:t>energy efficiency</a:t>
                      </a:r>
                      <a:r>
                        <a:rPr lang="en-US" sz="1400" b="0" strike="noStrike" spc="-1" dirty="0">
                          <a:latin typeface="+mn-lt"/>
                        </a:rPr>
                        <a:t>, and .</a:t>
                      </a:r>
                      <a:r>
                        <a:rPr lang="en-US" sz="1400" b="1" strike="noStrike" spc="-1" dirty="0">
                          <a:latin typeface="+mn-lt"/>
                        </a:rPr>
                        <a:t>environmental monitoring</a:t>
                      </a:r>
                      <a:endParaRPr lang="en-US" sz="1400" b="1" strike="noStrike" spc="-1" dirty="0">
                        <a:latin typeface="Arial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2788490416"/>
                  </a:ext>
                </a:extLst>
              </a:tr>
            </a:tbl>
          </a:graphicData>
        </a:graphic>
      </p:graphicFrame>
      <p:pic>
        <p:nvPicPr>
          <p:cNvPr id="5124" name="Picture 4" descr="Key areas Vector Icons free download in SVG, PNG Forma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09" y="668838"/>
            <a:ext cx="610212" cy="6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8361" y="1413030"/>
            <a:ext cx="2074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Söhne"/>
              </a:rPr>
              <a:t>Improve the efficiency and accuracy of machine learning models while maintaining data privacy and security.</a:t>
            </a:r>
            <a:endParaRPr lang="en-US" sz="1500" dirty="0"/>
          </a:p>
        </p:txBody>
      </p:sp>
      <p:pic>
        <p:nvPicPr>
          <p:cNvPr id="5126" name="Picture 6" descr="The Federated Learning Conference - 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6" y="2703926"/>
            <a:ext cx="1431840" cy="14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althcare icon PNG and SVG Vector Free Downloa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7" y="568994"/>
            <a:ext cx="850524" cy="8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ance - Free business and finance ic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6" y="1551065"/>
            <a:ext cx="732910" cy="7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dustrial iot Icon - Free PNG &amp; SVG 4454647 -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22" y="2345795"/>
            <a:ext cx="661557" cy="6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griculture - Free technology ico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16" y="3168367"/>
            <a:ext cx="808625" cy="8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elecommunications Icon - Free PNG &amp; SVG 3189232 - Noun Project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71" y="4177632"/>
            <a:ext cx="820020" cy="8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mart city - Free technology ico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5263" y="5315444"/>
            <a:ext cx="762031" cy="7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4294967295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71F384-77E1-4B45-A9EC-218124A2C301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2" name="Cím 1"/>
          <p:cNvSpPr/>
          <p:nvPr/>
        </p:nvSpPr>
        <p:spPr>
          <a:xfrm>
            <a:off x="1088610" y="603028"/>
            <a:ext cx="3281311" cy="631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Challenges</a:t>
            </a: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165" name="Tabla 2"/>
          <p:cNvGraphicFramePr/>
          <p:nvPr>
            <p:extLst>
              <p:ext uri="{D42A27DB-BD31-4B8C-83A1-F6EECF244321}">
                <p14:modId xmlns:p14="http://schemas.microsoft.com/office/powerpoint/2010/main" val="3844844582"/>
              </p:ext>
            </p:extLst>
          </p:nvPr>
        </p:nvGraphicFramePr>
        <p:xfrm>
          <a:off x="2428240" y="1611146"/>
          <a:ext cx="8288166" cy="43408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90331">
                  <a:extLst>
                    <a:ext uri="{9D8B030D-6E8A-4147-A177-3AD203B41FA5}">
                      <a16:colId xmlns:a16="http://schemas.microsoft.com/office/drawing/2014/main" val="3348109494"/>
                    </a:ext>
                  </a:extLst>
                </a:gridCol>
                <a:gridCol w="986373">
                  <a:extLst>
                    <a:ext uri="{9D8B030D-6E8A-4147-A177-3AD203B41FA5}">
                      <a16:colId xmlns:a16="http://schemas.microsoft.com/office/drawing/2014/main" val="4159123059"/>
                    </a:ext>
                  </a:extLst>
                </a:gridCol>
                <a:gridCol w="57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300" b="1" strike="noStrike" spc="-1" dirty="0">
                          <a:latin typeface="+mn-lt"/>
                        </a:rPr>
                        <a:t>Heterogeneous devices</a:t>
                      </a: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devices used for training the model are heterogeneous</a:t>
                      </a:r>
                      <a:r>
                        <a:rPr lang="en-US" sz="13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hardware specifications, operating systems, and software configurations). This can make it challenging to design a model that performs well across all devices.</a:t>
                      </a:r>
                      <a:endParaRPr lang="en-US" sz="1300" b="0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strike="noStrike" spc="-1" dirty="0">
                          <a:latin typeface="+mn-lt"/>
                        </a:rPr>
                        <a:t>Data Privacy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 the data is stored locally on each device, there is a risk of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leaks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gaps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300" b="0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strike="noStrike" spc="-1" dirty="0">
                          <a:latin typeface="+mn-lt"/>
                        </a:rPr>
                        <a:t>Communication overhead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0" strike="noStrike" spc="-1" dirty="0">
                          <a:latin typeface="+mn-lt"/>
                        </a:rPr>
                        <a:t>FL requires communication between the devices and the central server. This communication can be challenging, especially when </a:t>
                      </a:r>
                      <a:r>
                        <a:rPr lang="en-US" sz="1300" b="1" strike="noStrike" spc="-1" dirty="0">
                          <a:latin typeface="+mn-lt"/>
                        </a:rPr>
                        <a:t>dealing</a:t>
                      </a:r>
                      <a:r>
                        <a:rPr lang="en-US" sz="1300" b="0" strike="noStrike" spc="-1" dirty="0">
                          <a:latin typeface="+mn-lt"/>
                        </a:rPr>
                        <a:t> with a </a:t>
                      </a:r>
                      <a:r>
                        <a:rPr lang="en-US" sz="1300" b="1" strike="noStrike" spc="-1" dirty="0">
                          <a:latin typeface="+mn-lt"/>
                        </a:rPr>
                        <a:t>large number of devices</a:t>
                      </a:r>
                      <a:r>
                        <a:rPr lang="en-US" sz="1300" b="0" strike="noStrike" spc="-1" dirty="0">
                          <a:latin typeface="+mn-lt"/>
                        </a:rPr>
                        <a:t> or </a:t>
                      </a:r>
                      <a:r>
                        <a:rPr lang="en-US" sz="1300" b="1" strike="noStrike" spc="-1" dirty="0">
                          <a:latin typeface="+mn-lt"/>
                        </a:rPr>
                        <a:t>slow network </a:t>
                      </a:r>
                      <a:r>
                        <a:rPr lang="en-US" sz="1300" b="0" strike="noStrike" spc="-1" dirty="0">
                          <a:latin typeface="+mn-lt"/>
                        </a:rPr>
                        <a:t>connections</a:t>
                      </a: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7632792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strike="noStrike" spc="-1" dirty="0">
                          <a:latin typeface="+mn-lt"/>
                        </a:rPr>
                        <a:t>Unreliable devices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FL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setup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unreliable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issues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accuracy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300" b="0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1424617112"/>
                  </a:ext>
                </a:extLst>
              </a:tr>
              <a:tr h="610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strike="noStrike" spc="-1" dirty="0">
                          <a:latin typeface="+mn-lt"/>
                        </a:rPr>
                        <a:t>Model heterogeneity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FL,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devices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different versions of the model.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can lead to issues with model aggregation, which is the process of combining the different versions of the model into a single model.</a:t>
                      </a:r>
                      <a:endParaRPr lang="en-US" sz="1300" b="0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3756707070"/>
                  </a:ext>
                </a:extLst>
              </a:tr>
              <a:tr h="764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strike="noStrike" spc="-1" dirty="0">
                          <a:latin typeface="+mn-lt"/>
                        </a:rPr>
                        <a:t>Resource constrains</a:t>
                      </a: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300" b="1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 requires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amount of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computational resources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may be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challenge 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limited computing power or storage capacity.</a:t>
                      </a:r>
                      <a:endParaRPr lang="en-US" sz="1300" b="0" strike="noStrike" spc="-1" dirty="0">
                        <a:latin typeface="+mn-lt"/>
                      </a:endParaRPr>
                    </a:p>
                  </a:txBody>
                  <a:tcPr marL="68400" marR="68400" anchor="ctr"/>
                </a:tc>
                <a:extLst>
                  <a:ext uri="{0D108BD9-81ED-4DB2-BD59-A6C34878D82A}">
                    <a16:rowId xmlns:a16="http://schemas.microsoft.com/office/drawing/2014/main" val="2788490416"/>
                  </a:ext>
                </a:extLst>
              </a:tr>
            </a:tbl>
          </a:graphicData>
        </a:graphic>
      </p:graphicFrame>
      <p:pic>
        <p:nvPicPr>
          <p:cNvPr id="7170" name="Picture 2" descr="Challenge - Free education ic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09" y="518877"/>
            <a:ext cx="800101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terogeneous Icons - Free SVG &amp; PNG Heterogeneous Images - Noun Proje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71" y="1647485"/>
            <a:ext cx="731239" cy="73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, privacy icon - Free download on Iconfind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8" y="2541107"/>
            <a:ext cx="495320" cy="4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verhead load - Free healthcare and medical ic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43" y="3119094"/>
            <a:ext cx="662454" cy="6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4223908" y="3825338"/>
            <a:ext cx="585924" cy="585924"/>
            <a:chOff x="4984374" y="3800150"/>
            <a:chExt cx="585924" cy="585924"/>
          </a:xfrm>
        </p:grpSpPr>
        <p:pic>
          <p:nvPicPr>
            <p:cNvPr id="1034" name="Picture 10" descr="Reliability Icons - Free SVG &amp; PNG Reliability Images - Noun Project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374" y="3800150"/>
              <a:ext cx="585924" cy="58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cto 2"/>
            <p:cNvCxnSpPr/>
            <p:nvPr/>
          </p:nvCxnSpPr>
          <p:spPr>
            <a:xfrm>
              <a:off x="5189618" y="3939770"/>
              <a:ext cx="194809" cy="218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6" name="Picture 12" descr="Open Source Directory Services - JumpClou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31" y="4457854"/>
            <a:ext cx="671644" cy="6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straint - Free interface ico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19" y="5259253"/>
            <a:ext cx="534887" cy="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4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Num" idx="4294967295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AD1850-ECCE-40A2-873B-1F88C35B765C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Cím 1"/>
          <p:cNvSpPr/>
          <p:nvPr/>
        </p:nvSpPr>
        <p:spPr>
          <a:xfrm>
            <a:off x="1127520" y="316800"/>
            <a:ext cx="5184360" cy="662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800" b="1" spc="-1" dirty="0">
                <a:solidFill>
                  <a:srgbClr val="000000"/>
                </a:solidFill>
                <a:latin typeface="Arial"/>
                <a:ea typeface="ＭＳ Ｐゴシック"/>
              </a:rPr>
              <a:t>Conclusions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6" name="Picture 2" descr="Download Check Mark Icon Blue PNG Image with No Background - PNGkey.com"/>
          <p:cNvPicPr/>
          <p:nvPr/>
        </p:nvPicPr>
        <p:blipFill>
          <a:blip r:embed="rId2"/>
          <a:stretch/>
        </p:blipFill>
        <p:spPr>
          <a:xfrm>
            <a:off x="1319383" y="1505408"/>
            <a:ext cx="1634274" cy="1512699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2"/>
          <p:cNvSpPr txBox="1">
            <a:spLocks/>
          </p:cNvSpPr>
          <p:nvPr/>
        </p:nvSpPr>
        <p:spPr>
          <a:xfrm>
            <a:off x="3127108" y="1262063"/>
            <a:ext cx="8369870" cy="4317524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308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Font typeface="Webdings" charset="2"/>
              <a:buChar char=""/>
              <a:tabLst>
                <a:tab pos="0" algn="l"/>
              </a:tabLst>
            </a:pPr>
            <a:r>
              <a:rPr lang="en-US" sz="1400" dirty="0"/>
              <a:t>FL is </a:t>
            </a:r>
            <a:r>
              <a:rPr lang="en-US" sz="1400" b="1" dirty="0"/>
              <a:t>promising machine learning technique </a:t>
            </a:r>
            <a:r>
              <a:rPr lang="en-US" sz="1400" dirty="0"/>
              <a:t>that enables multiple devices to train a model collaboratively while keeping the data private and secure.</a:t>
            </a:r>
          </a:p>
          <a:p>
            <a:pPr marL="0" indent="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None/>
              <a:tabLst>
                <a:tab pos="0" algn="l"/>
              </a:tabLst>
            </a:pPr>
            <a:endParaRPr lang="en-US" sz="1400" dirty="0"/>
          </a:p>
          <a:p>
            <a:pPr marL="343080" indent="-34308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Font typeface="Webdings" charset="2"/>
              <a:buChar char=""/>
              <a:tabLst>
                <a:tab pos="0" algn="l"/>
              </a:tabLst>
            </a:pPr>
            <a:r>
              <a:rPr lang="en-US" sz="1400" b="1" dirty="0"/>
              <a:t>FL emergence </a:t>
            </a:r>
            <a:r>
              <a:rPr lang="en-US" sz="1400" dirty="0"/>
              <a:t>has been driven by the need </a:t>
            </a:r>
            <a:r>
              <a:rPr lang="en-US" sz="1400" b="1" dirty="0"/>
              <a:t>for privacy and security </a:t>
            </a:r>
            <a:r>
              <a:rPr lang="en-US" sz="1400" dirty="0"/>
              <a:t>in machine learning and the desire to enable machine learning on decentralized data sources.</a:t>
            </a:r>
          </a:p>
          <a:p>
            <a:pPr marL="0" indent="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None/>
              <a:tabLst>
                <a:tab pos="0" algn="l"/>
              </a:tabLst>
            </a:pPr>
            <a:endParaRPr lang="en-US" sz="1400" dirty="0"/>
          </a:p>
          <a:p>
            <a:pPr marL="343080" indent="-34308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Font typeface="Webdings" charset="2"/>
              <a:buChar char=""/>
              <a:tabLst>
                <a:tab pos="0" algn="l"/>
              </a:tabLst>
            </a:pPr>
            <a:r>
              <a:rPr lang="en-US" sz="1400" b="1" dirty="0"/>
              <a:t>FL has gained</a:t>
            </a:r>
            <a:r>
              <a:rPr lang="en-US" sz="1400" dirty="0"/>
              <a:t> significant </a:t>
            </a:r>
            <a:r>
              <a:rPr lang="en-US" sz="1400" b="1" dirty="0"/>
              <a:t>attention from researchers </a:t>
            </a:r>
            <a:r>
              <a:rPr lang="en-US" sz="1400" dirty="0"/>
              <a:t>and practitioners in the machine learning community, and several companies have implemented it in their products and services.</a:t>
            </a:r>
          </a:p>
          <a:p>
            <a:pPr marL="0" indent="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None/>
              <a:tabLst>
                <a:tab pos="0" algn="l"/>
              </a:tabLst>
            </a:pPr>
            <a:r>
              <a:rPr lang="en-US" sz="1400" dirty="0"/>
              <a:t> </a:t>
            </a:r>
          </a:p>
          <a:p>
            <a:pPr marL="343080" indent="-343080" algn="just">
              <a:lnSpc>
                <a:spcPct val="150000"/>
              </a:lnSpc>
              <a:spcBef>
                <a:spcPts val="360"/>
              </a:spcBef>
              <a:buClr>
                <a:srgbClr val="C09100"/>
              </a:buClr>
              <a:buFont typeface="Webdings" charset="2"/>
              <a:buChar char=""/>
              <a:tabLst>
                <a:tab pos="0" algn="l"/>
              </a:tabLst>
            </a:pPr>
            <a:r>
              <a:rPr lang="en-US" sz="1400" b="1" dirty="0"/>
              <a:t>FL</a:t>
            </a:r>
            <a:r>
              <a:rPr lang="en-US" sz="1400" dirty="0"/>
              <a:t> has also </a:t>
            </a:r>
            <a:r>
              <a:rPr lang="en-US" sz="1400" b="1" dirty="0"/>
              <a:t>sparked research </a:t>
            </a:r>
            <a:r>
              <a:rPr lang="en-US" sz="1400" dirty="0"/>
              <a:t>into new privacy-preserving techniques, such as differential privacy, secure aggregation, and homomorphic encryption.</a:t>
            </a:r>
          </a:p>
        </p:txBody>
      </p:sp>
    </p:spTree>
    <p:extLst>
      <p:ext uri="{BB962C8B-B14F-4D97-AF65-F5344CB8AC3E}">
        <p14:creationId xmlns:p14="http://schemas.microsoft.com/office/powerpoint/2010/main" val="291784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 idx="4294967295"/>
          </p:nvPr>
        </p:nvSpPr>
        <p:spPr>
          <a:xfrm>
            <a:off x="1179376" y="199147"/>
            <a:ext cx="5053100" cy="4985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5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Background </a:t>
            </a:r>
            <a:endParaRPr lang="hu-HU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4294967295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9C94CF-2F17-45AA-9467-39D7769D8F02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idx="4294967295"/>
          </p:nvPr>
        </p:nvSpPr>
        <p:spPr>
          <a:xfrm>
            <a:off x="1099202" y="620447"/>
            <a:ext cx="7026881" cy="449746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Font typeface="Webdings" charset="2"/>
              <a:buChar char=""/>
            </a:pPr>
            <a:r>
              <a:rPr lang="en-US" sz="20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The classic Machine Learning (ML)</a:t>
            </a:r>
            <a:endParaRPr lang="en-US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Imagen 112"/>
          <p:cNvPicPr/>
          <p:nvPr/>
        </p:nvPicPr>
        <p:blipFill>
          <a:blip r:embed="rId2"/>
          <a:stretch/>
        </p:blipFill>
        <p:spPr>
          <a:xfrm>
            <a:off x="12779921" y="-280921"/>
            <a:ext cx="45719" cy="68431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Model and dat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5" y="1642330"/>
            <a:ext cx="3033800" cy="977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1247095" y="1206118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22320" y="1700020"/>
            <a:ext cx="400110" cy="8617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/>
              <a:t>Model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832035" y="1700020"/>
            <a:ext cx="400110" cy="8617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/>
              <a:t>Data</a:t>
            </a:r>
          </a:p>
        </p:txBody>
      </p:sp>
      <p:pic>
        <p:nvPicPr>
          <p:cNvPr id="6" name="Picture 4" descr="Train model using dat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30" y="1642330"/>
            <a:ext cx="3027934" cy="961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ipse 26"/>
          <p:cNvSpPr/>
          <p:nvPr/>
        </p:nvSpPr>
        <p:spPr>
          <a:xfrm>
            <a:off x="5048130" y="1206117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Elipse 27"/>
          <p:cNvSpPr/>
          <p:nvPr/>
        </p:nvSpPr>
        <p:spPr>
          <a:xfrm>
            <a:off x="8849165" y="1206116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Picture 6" descr="Data on a pho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11" y="1642330"/>
            <a:ext cx="3027934" cy="977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 is on many devic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9" y="3269955"/>
            <a:ext cx="2997731" cy="1105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ipse 30"/>
          <p:cNvSpPr/>
          <p:nvPr/>
        </p:nvSpPr>
        <p:spPr>
          <a:xfrm>
            <a:off x="1247095" y="2830517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8" name="Picture 10" descr="Central data collectio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30" y="3269955"/>
            <a:ext cx="3027934" cy="1708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ipse 32"/>
          <p:cNvSpPr/>
          <p:nvPr/>
        </p:nvSpPr>
        <p:spPr>
          <a:xfrm>
            <a:off x="5048130" y="2830517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36" name="Picture 12" descr="Central model traini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11" y="3269955"/>
            <a:ext cx="3027934" cy="2527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8849165" y="2830516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PlaceHolder 3"/>
          <p:cNvSpPr txBox="1">
            <a:spLocks/>
          </p:cNvSpPr>
          <p:nvPr/>
        </p:nvSpPr>
        <p:spPr>
          <a:xfrm>
            <a:off x="1118372" y="1167180"/>
            <a:ext cx="2436388" cy="362565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In </a:t>
            </a:r>
            <a:r>
              <a:rPr lang="en-US" sz="1400" b="1" spc="-1" dirty="0">
                <a:solidFill>
                  <a:srgbClr val="000000"/>
                </a:solidFill>
                <a:ea typeface="Arial"/>
              </a:rPr>
              <a:t>ML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we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have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 txBox="1">
            <a:spLocks/>
          </p:cNvSpPr>
          <p:nvPr/>
        </p:nvSpPr>
        <p:spPr>
          <a:xfrm>
            <a:off x="4943717" y="1098908"/>
            <a:ext cx="3236759" cy="60111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Train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the model using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data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perform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specific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tasks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en-US" sz="1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 txBox="1">
            <a:spLocks/>
          </p:cNvSpPr>
          <p:nvPr/>
        </p:nvSpPr>
        <p:spPr>
          <a:xfrm>
            <a:off x="8736898" y="1098908"/>
            <a:ext cx="3236759" cy="60111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But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data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does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not originates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in the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machine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we train the model.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 txBox="1">
            <a:spLocks/>
          </p:cNvSpPr>
          <p:nvPr/>
        </p:nvSpPr>
        <p:spPr>
          <a:xfrm>
            <a:off x="1145614" y="2732069"/>
            <a:ext cx="3236759" cy="60111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Somewhere else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usually is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not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just one place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but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several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6200000">
            <a:off x="6070893" y="1421040"/>
            <a:ext cx="323165" cy="7842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900" dirty="0"/>
              <a:t>Train Model</a:t>
            </a:r>
          </a:p>
        </p:txBody>
      </p:sp>
      <p:sp>
        <p:nvSpPr>
          <p:cNvPr id="42" name="CuadroTexto 41"/>
          <p:cNvSpPr txBox="1"/>
          <p:nvPr/>
        </p:nvSpPr>
        <p:spPr>
          <a:xfrm rot="16200000">
            <a:off x="10381711" y="1609023"/>
            <a:ext cx="923330" cy="9260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800" b="1" i="1" dirty="0"/>
              <a:t>From Somewhere else</a:t>
            </a:r>
          </a:p>
          <a:p>
            <a:pPr algn="ctr"/>
            <a:r>
              <a:rPr lang="en-US" sz="800" i="1" dirty="0"/>
              <a:t>Phone</a:t>
            </a:r>
            <a:br>
              <a:rPr lang="en-US" sz="800" i="1" dirty="0"/>
            </a:br>
            <a:r>
              <a:rPr lang="en-US" sz="800" i="1" dirty="0"/>
              <a:t>Car</a:t>
            </a:r>
            <a:br>
              <a:rPr lang="en-US" sz="800" i="1" dirty="0"/>
            </a:br>
            <a:r>
              <a:rPr lang="en-US" sz="800" i="1" dirty="0"/>
              <a:t>Laptop</a:t>
            </a:r>
            <a:br>
              <a:rPr lang="en-US" sz="800" i="1" dirty="0"/>
            </a:br>
            <a:r>
              <a:rPr lang="en-US" sz="800" i="1" dirty="0"/>
              <a:t>Smart Speaker</a:t>
            </a:r>
          </a:p>
          <a:p>
            <a:pPr algn="ctr"/>
            <a:r>
              <a:rPr lang="en-US" sz="1200" i="1" dirty="0"/>
              <a:t>……</a:t>
            </a:r>
          </a:p>
        </p:txBody>
      </p:sp>
      <p:sp>
        <p:nvSpPr>
          <p:cNvPr id="43" name="PlaceHolder 3"/>
          <p:cNvSpPr txBox="1">
            <a:spLocks/>
          </p:cNvSpPr>
          <p:nvPr/>
        </p:nvSpPr>
        <p:spPr>
          <a:xfrm>
            <a:off x="4943717" y="2732069"/>
            <a:ext cx="3132347" cy="60111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Data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must be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collected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in one place, a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server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(local or cloud)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 txBox="1">
            <a:spLocks/>
          </p:cNvSpPr>
          <p:nvPr/>
        </p:nvSpPr>
        <p:spPr>
          <a:xfrm>
            <a:off x="8736898" y="2719948"/>
            <a:ext cx="3132347" cy="60111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Once Data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is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collected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then we can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train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the model.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41884" y="4499282"/>
            <a:ext cx="4884199" cy="2034008"/>
            <a:chOff x="2647380" y="4549718"/>
            <a:chExt cx="4884199" cy="2034008"/>
          </a:xfrm>
        </p:grpSpPr>
        <p:pic>
          <p:nvPicPr>
            <p:cNvPr id="1038" name="Picture 14" descr="Category:Machine learning - Wikimedia Commons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69"/>
            <a:stretch/>
          </p:blipFill>
          <p:spPr bwMode="auto">
            <a:xfrm>
              <a:off x="2758806" y="4943894"/>
              <a:ext cx="3623196" cy="1417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riángulo rectángulo 10"/>
            <p:cNvSpPr/>
            <p:nvPr/>
          </p:nvSpPr>
          <p:spPr>
            <a:xfrm>
              <a:off x="2647380" y="4549718"/>
              <a:ext cx="4884199" cy="1868759"/>
            </a:xfrm>
            <a:prstGeom prst="rtTriangl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Machine Learning Courses in Bangalore, Machine Learning Training near btm  Marathahalli JayaNagar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199" y="5411492"/>
              <a:ext cx="1435516" cy="117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PlaceHolder 3"/>
          <p:cNvSpPr txBox="1">
            <a:spLocks/>
          </p:cNvSpPr>
          <p:nvPr/>
        </p:nvSpPr>
        <p:spPr>
          <a:xfrm>
            <a:off x="4115380" y="6026444"/>
            <a:ext cx="1865499" cy="362565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WORKFLOW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6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2"/>
          <p:cNvSpPr>
            <a:spLocks noGrp="1"/>
          </p:cNvSpPr>
          <p:nvPr>
            <p:ph type="sldNum" idx="9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9C94CF-2F17-45AA-9467-39D7769D8F02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3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1099202" y="620447"/>
            <a:ext cx="3858111" cy="449746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Font typeface="Webdings" charset="2"/>
              <a:buChar char=""/>
            </a:pPr>
            <a:r>
              <a:rPr lang="en-US" sz="20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Challenges of </a:t>
            </a:r>
            <a:r>
              <a:rPr lang="en-US" sz="2000" b="1" i="1" spc="-1" dirty="0">
                <a:solidFill>
                  <a:srgbClr val="000000"/>
                </a:solidFill>
                <a:latin typeface="Arial"/>
                <a:ea typeface="ＭＳ Ｐゴシック"/>
              </a:rPr>
              <a:t>classical </a:t>
            </a:r>
            <a:r>
              <a:rPr lang="en-US" sz="20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ML</a:t>
            </a:r>
            <a:endParaRPr lang="en-US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Imagen 112"/>
          <p:cNvPicPr/>
          <p:nvPr/>
        </p:nvPicPr>
        <p:blipFill>
          <a:blip r:embed="rId2"/>
          <a:stretch/>
        </p:blipFill>
        <p:spPr>
          <a:xfrm>
            <a:off x="12779921" y="-280921"/>
            <a:ext cx="45719" cy="68431"/>
          </a:xfrm>
          <a:prstGeom prst="rect">
            <a:avLst/>
          </a:prstGeom>
          <a:ln w="0">
            <a:noFill/>
          </a:ln>
        </p:spPr>
      </p:pic>
      <p:sp>
        <p:nvSpPr>
          <p:cNvPr id="4" name="Elipse 3"/>
          <p:cNvSpPr/>
          <p:nvPr/>
        </p:nvSpPr>
        <p:spPr>
          <a:xfrm>
            <a:off x="1308100" y="1277978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Elipse 26"/>
          <p:cNvSpPr/>
          <p:nvPr/>
        </p:nvSpPr>
        <p:spPr>
          <a:xfrm>
            <a:off x="6177457" y="739538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PlaceHolder 3"/>
          <p:cNvSpPr txBox="1">
            <a:spLocks/>
          </p:cNvSpPr>
          <p:nvPr/>
        </p:nvSpPr>
        <p:spPr>
          <a:xfrm>
            <a:off x="1179376" y="1277978"/>
            <a:ext cx="4473801" cy="1031468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ML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can be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seen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in some simple or complex cases such as: detect objects, transcribe an audio to text, or categorizing photos, analyzing web traffic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0" name="Picture 16" descr="Centralized poss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4" y="2309446"/>
            <a:ext cx="4296032" cy="1105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ntralized impossib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57" y="1771006"/>
            <a:ext cx="4906415" cy="2352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laceHolder 3"/>
          <p:cNvSpPr txBox="1">
            <a:spLocks/>
          </p:cNvSpPr>
          <p:nvPr/>
        </p:nvSpPr>
        <p:spPr>
          <a:xfrm>
            <a:off x="6116897" y="739537"/>
            <a:ext cx="5011515" cy="799643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However,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this approach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can´t been used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in large number of cases where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data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is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not available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on a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centralized server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or 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cases where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data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available on one server </a:t>
            </a:r>
            <a:r>
              <a:rPr lang="en-US" sz="1400" b="1" spc="-1" dirty="0">
                <a:solidFill>
                  <a:srgbClr val="000000"/>
                </a:solidFill>
                <a:latin typeface="Arial"/>
                <a:ea typeface="Arial"/>
              </a:rPr>
              <a:t>is not enough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Arial"/>
              </a:rPr>
              <a:t> to train a good model. 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 txBox="1">
            <a:spLocks/>
          </p:cNvSpPr>
          <p:nvPr/>
        </p:nvSpPr>
        <p:spPr>
          <a:xfrm>
            <a:off x="1451873" y="3646919"/>
            <a:ext cx="4797559" cy="539017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Font typeface="Webdings" charset="2"/>
              <a:buChar char=""/>
            </a:pPr>
            <a:r>
              <a:rPr lang="en-US" sz="1500" b="1" spc="-1" dirty="0">
                <a:solidFill>
                  <a:srgbClr val="000000"/>
                </a:solidFill>
                <a:ea typeface="Arial"/>
              </a:rPr>
              <a:t>Main reasons why the classic ML does not work for large amount of cases:</a:t>
            </a:r>
            <a:endParaRPr lang="en-US" sz="1500" i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1860106" y="4371370"/>
            <a:ext cx="4036655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Regulations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. Data governed by different data protection regulations.</a:t>
            </a:r>
          </a:p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User preference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. User expect their data does not leave their devices.</a:t>
            </a:r>
          </a:p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Data volume. 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Some data sources produce high volume of data (sometimes not useful) to transmit and store in new places.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16897" y="4270313"/>
            <a:ext cx="5368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Montserrat"/>
              </a:rPr>
              <a:t>Examples where centralized machine learning does not work: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655168" y="4746744"/>
            <a:ext cx="629153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dirty="0">
                <a:latin typeface="Montserrat"/>
              </a:rPr>
              <a:t>Health records </a:t>
            </a:r>
            <a:r>
              <a:rPr lang="en-US" sz="1400" dirty="0">
                <a:latin typeface="Montserrat"/>
              </a:rPr>
              <a:t>from multiple hospitals, to train cancer models</a:t>
            </a:r>
          </a:p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dirty="0">
                <a:latin typeface="Montserrat"/>
              </a:rPr>
              <a:t>Financial information </a:t>
            </a:r>
            <a:r>
              <a:rPr lang="en-US" sz="1400" dirty="0">
                <a:latin typeface="Montserrat"/>
              </a:rPr>
              <a:t>from different organizations, to detect fraud </a:t>
            </a:r>
          </a:p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dirty="0">
                <a:latin typeface="Montserrat"/>
              </a:rPr>
              <a:t>End-to-end encrypted messages </a:t>
            </a:r>
            <a:r>
              <a:rPr lang="en-US" sz="1400" dirty="0">
                <a:latin typeface="Montserrat"/>
              </a:rPr>
              <a:t>to train auto-complete models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 idx="4294967295"/>
          </p:nvPr>
        </p:nvSpPr>
        <p:spPr>
          <a:xfrm>
            <a:off x="1156372" y="572402"/>
            <a:ext cx="5053100" cy="4985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5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Background </a:t>
            </a:r>
            <a:endParaRPr lang="hu-HU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4294967295"/>
          </p:nvPr>
        </p:nvSpPr>
        <p:spPr>
          <a:xfrm>
            <a:off x="9840240" y="6597720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9C94CF-2F17-45AA-9467-39D7769D8F02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4</a:t>
            </a:fld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idx="4294967295"/>
          </p:nvPr>
        </p:nvSpPr>
        <p:spPr>
          <a:xfrm rot="18942619">
            <a:off x="2834896" y="4497616"/>
            <a:ext cx="3054652" cy="928906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None/>
            </a:pPr>
            <a:r>
              <a:rPr lang="en-US" sz="2400" b="1" i="1" strike="noStrike" spc="-1" dirty="0">
                <a:solidFill>
                  <a:schemeClr val="accent1">
                    <a:lumMod val="25000"/>
                  </a:schemeClr>
                </a:solidFill>
                <a:latin typeface="Arial"/>
                <a:ea typeface="ＭＳ Ｐゴシック"/>
              </a:rPr>
              <a:t>Let´s Decentralize!!</a:t>
            </a:r>
          </a:p>
          <a:p>
            <a:pPr marL="0" indent="0" algn="ctr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None/>
            </a:pPr>
            <a:r>
              <a:rPr lang="en-US" sz="2400" b="1" i="1" spc="-1" dirty="0">
                <a:solidFill>
                  <a:schemeClr val="accent1">
                    <a:lumMod val="25000"/>
                  </a:schemeClr>
                </a:solidFill>
                <a:latin typeface="Arial"/>
                <a:ea typeface="ＭＳ Ｐゴシック"/>
              </a:rPr>
              <a:t>Let’s Federate!!</a:t>
            </a:r>
            <a:endParaRPr lang="en-US" sz="2400" b="0" i="1" strike="noStrike" spc="-1" dirty="0">
              <a:solidFill>
                <a:schemeClr val="accent1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113" name="Imagen 112"/>
          <p:cNvPicPr/>
          <p:nvPr/>
        </p:nvPicPr>
        <p:blipFill>
          <a:blip r:embed="rId2"/>
          <a:stretch/>
        </p:blipFill>
        <p:spPr>
          <a:xfrm>
            <a:off x="12779921" y="-280921"/>
            <a:ext cx="45719" cy="68431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 descr="Centralized Vs Decentralized Apps: What is Best For Business?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72" y="2875019"/>
            <a:ext cx="5480218" cy="2804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PlaceHolder 3"/>
          <p:cNvSpPr txBox="1">
            <a:spLocks/>
          </p:cNvSpPr>
          <p:nvPr/>
        </p:nvSpPr>
        <p:spPr>
          <a:xfrm>
            <a:off x="7080524" y="2240661"/>
            <a:ext cx="3738114" cy="540934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Font typeface="Arial" panose="020B0604020202020204" pitchFamily="34" charset="0"/>
              <a:buNone/>
            </a:pPr>
            <a:r>
              <a:rPr lang="en-US" sz="2400" i="1" spc="-1" dirty="0">
                <a:solidFill>
                  <a:srgbClr val="000000"/>
                </a:solidFill>
                <a:latin typeface="Arial"/>
                <a:ea typeface="ＭＳ Ｐゴシック"/>
              </a:rPr>
              <a:t>All in One, One in All</a:t>
            </a:r>
            <a:endParaRPr lang="en-US" sz="2400" i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5" y="2651184"/>
            <a:ext cx="2537808" cy="2204657"/>
          </a:xfrm>
          <a:prstGeom prst="rect">
            <a:avLst/>
          </a:prstGeom>
        </p:spPr>
      </p:pic>
      <p:cxnSp>
        <p:nvCxnSpPr>
          <p:cNvPr id="9" name="Conector curvado 8"/>
          <p:cNvCxnSpPr>
            <a:stCxn id="111" idx="3"/>
            <a:endCxn id="17" idx="0"/>
          </p:cNvCxnSpPr>
          <p:nvPr/>
        </p:nvCxnSpPr>
        <p:spPr>
          <a:xfrm flipV="1">
            <a:off x="5455510" y="2240661"/>
            <a:ext cx="3494071" cy="1654897"/>
          </a:xfrm>
          <a:prstGeom prst="curvedConnector4">
            <a:avLst>
              <a:gd name="adj1" fmla="val 17043"/>
              <a:gd name="adj2" fmla="val 132232"/>
            </a:avLst>
          </a:prstGeom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Problem - Free user ic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72" y="1320861"/>
            <a:ext cx="1531848" cy="15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laceHolder 3"/>
          <p:cNvSpPr txBox="1">
            <a:spLocks/>
          </p:cNvSpPr>
          <p:nvPr/>
        </p:nvSpPr>
        <p:spPr>
          <a:xfrm>
            <a:off x="2590482" y="1804313"/>
            <a:ext cx="2184880" cy="721932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99"/>
              </a:spcBef>
              <a:buClr>
                <a:srgbClr val="C09100"/>
              </a:buClr>
              <a:buFont typeface="Arial" panose="020B0604020202020204" pitchFamily="34" charset="0"/>
              <a:buNone/>
            </a:pPr>
            <a:r>
              <a:rPr lang="en-US" sz="2400" b="1" i="1" spc="-1" dirty="0">
                <a:solidFill>
                  <a:schemeClr val="accent1">
                    <a:lumMod val="25000"/>
                  </a:schemeClr>
                </a:solidFill>
                <a:latin typeface="Arial"/>
                <a:ea typeface="ＭＳ Ｐゴシック"/>
              </a:rPr>
              <a:t>Problems?</a:t>
            </a:r>
            <a:endParaRPr lang="en-US" sz="2400" i="1" spc="-1" dirty="0">
              <a:solidFill>
                <a:schemeClr val="accent1">
                  <a:lumMod val="25000"/>
                </a:schemeClr>
              </a:solidFill>
              <a:latin typeface="Arial"/>
            </a:endParaRPr>
          </a:p>
        </p:txBody>
      </p:sp>
      <p:cxnSp>
        <p:nvCxnSpPr>
          <p:cNvPr id="30" name="Conector curvado 29"/>
          <p:cNvCxnSpPr>
            <a:stCxn id="41" idx="3"/>
            <a:endCxn id="7" idx="3"/>
          </p:cNvCxnSpPr>
          <p:nvPr/>
        </p:nvCxnSpPr>
        <p:spPr>
          <a:xfrm flipH="1">
            <a:off x="4614333" y="2165279"/>
            <a:ext cx="161029" cy="1588234"/>
          </a:xfrm>
          <a:prstGeom prst="curvedConnector3">
            <a:avLst>
              <a:gd name="adj1" fmla="val -25267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9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64260" y="506004"/>
            <a:ext cx="4298770" cy="468034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419" sz="2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Federated Learning (FL)</a:t>
            </a:r>
            <a:endParaRPr lang="hu-H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0"/>
          </p:nvPr>
        </p:nvSpPr>
        <p:spPr>
          <a:xfrm>
            <a:off x="10467093" y="6591373"/>
            <a:ext cx="2351160" cy="259920"/>
          </a:xfrm>
          <a:prstGeom prst="rect">
            <a:avLst/>
          </a:prstGeom>
          <a:noFill/>
          <a:ln w="9360">
            <a:noFill/>
          </a:ln>
        </p:spPr>
        <p:txBody>
          <a:bodyPr tIns="0" bIns="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9A16D7-2B69-48D7-BA25-9632BEDCB935}" type="slidenum">
              <a:rPr lang="hu-HU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7" name="Picture 4" descr="Federated learning | Advantag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" y="1253705"/>
            <a:ext cx="5016309" cy="242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455433" y="1188175"/>
            <a:ext cx="48825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latin typeface="Söhne"/>
              </a:rPr>
              <a:t>FL</a:t>
            </a:r>
            <a:r>
              <a:rPr lang="en-US" sz="1500" dirty="0">
                <a:latin typeface="Söhne"/>
              </a:rPr>
              <a:t> was first </a:t>
            </a:r>
            <a:r>
              <a:rPr lang="en-US" sz="1500" b="1" dirty="0">
                <a:latin typeface="Söhne"/>
              </a:rPr>
              <a:t>introduced</a:t>
            </a:r>
            <a:r>
              <a:rPr lang="en-US" sz="1500" dirty="0">
                <a:latin typeface="Söhne"/>
              </a:rPr>
              <a:t> by </a:t>
            </a:r>
            <a:r>
              <a:rPr lang="en-US" sz="1500" b="1" dirty="0">
                <a:latin typeface="Söhne"/>
              </a:rPr>
              <a:t>Google</a:t>
            </a:r>
            <a:r>
              <a:rPr lang="en-US" sz="1500" dirty="0">
                <a:latin typeface="Söhne"/>
              </a:rPr>
              <a:t> in </a:t>
            </a:r>
            <a:r>
              <a:rPr lang="en-US" sz="1500" b="1" dirty="0">
                <a:latin typeface="Söhne"/>
              </a:rPr>
              <a:t>2016</a:t>
            </a:r>
            <a:r>
              <a:rPr lang="en-US" sz="1500" dirty="0">
                <a:latin typeface="Söhne"/>
              </a:rPr>
              <a:t> as a way to </a:t>
            </a:r>
            <a:r>
              <a:rPr lang="en-US" sz="1500" b="1" dirty="0">
                <a:latin typeface="Söhne"/>
              </a:rPr>
              <a:t>train machine learning models</a:t>
            </a:r>
            <a:r>
              <a:rPr lang="en-US" sz="1500" dirty="0">
                <a:latin typeface="Söhne"/>
              </a:rPr>
              <a:t> on </a:t>
            </a:r>
            <a:r>
              <a:rPr lang="en-US" sz="1500" b="1" dirty="0">
                <a:latin typeface="Söhne"/>
              </a:rPr>
              <a:t>decentralized</a:t>
            </a:r>
            <a:r>
              <a:rPr lang="en-US" sz="1500" dirty="0">
                <a:latin typeface="Söhne"/>
              </a:rPr>
              <a:t> data sources while maintaining data privacy. </a:t>
            </a:r>
            <a:endParaRPr lang="en-US" sz="1500" dirty="0"/>
          </a:p>
        </p:txBody>
      </p:sp>
      <p:sp>
        <p:nvSpPr>
          <p:cNvPr id="6" name="Rectángulo 5"/>
          <p:cNvSpPr/>
          <p:nvPr/>
        </p:nvSpPr>
        <p:spPr>
          <a:xfrm>
            <a:off x="6418052" y="3026083"/>
            <a:ext cx="49573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500" dirty="0"/>
          </a:p>
        </p:txBody>
      </p:sp>
      <p:sp>
        <p:nvSpPr>
          <p:cNvPr id="4" name="Rectángulo 3"/>
          <p:cNvSpPr/>
          <p:nvPr/>
        </p:nvSpPr>
        <p:spPr>
          <a:xfrm>
            <a:off x="5960851" y="2296111"/>
            <a:ext cx="5411636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40" lvl="1" indent="-285840" algn="just"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Central Machine Learning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. </a:t>
            </a:r>
            <a:r>
              <a:rPr lang="en-US" sz="1400" dirty="0">
                <a:latin typeface="Söhne"/>
              </a:rPr>
              <a:t>move the data to the computation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.</a:t>
            </a:r>
          </a:p>
          <a:p>
            <a:pPr marL="743040" lvl="1" indent="-28584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Federated Learning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. </a:t>
            </a:r>
            <a:r>
              <a:rPr lang="en-US" sz="1400" dirty="0">
                <a:latin typeface="Söhne"/>
              </a:rPr>
              <a:t>move the computation to the data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478657" y="4398203"/>
            <a:ext cx="3670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Montserrat"/>
              </a:rPr>
              <a:t>Therefore, more and more areas that can suddenly be reinvented because they now have access to vast amounts of previously inaccessible data.</a:t>
            </a:r>
            <a:endParaRPr lang="en-US" sz="1500" dirty="0"/>
          </a:p>
        </p:txBody>
      </p:sp>
      <p:sp>
        <p:nvSpPr>
          <p:cNvPr id="11" name="Rectángulo 10"/>
          <p:cNvSpPr/>
          <p:nvPr/>
        </p:nvSpPr>
        <p:spPr>
          <a:xfrm>
            <a:off x="5960851" y="3895501"/>
            <a:ext cx="5336875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40" lvl="1" indent="-285840" algn="just"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dirty="0">
                <a:latin typeface="Söhne"/>
              </a:rPr>
              <a:t>Multiple </a:t>
            </a:r>
            <a:r>
              <a:rPr lang="en-US" sz="1400" b="1" dirty="0">
                <a:latin typeface="Söhne"/>
              </a:rPr>
              <a:t>devices</a:t>
            </a:r>
            <a:r>
              <a:rPr lang="en-US" sz="1400" dirty="0">
                <a:latin typeface="Söhne"/>
              </a:rPr>
              <a:t> to </a:t>
            </a:r>
            <a:r>
              <a:rPr lang="en-US" sz="1400" b="1" dirty="0">
                <a:latin typeface="Söhne"/>
              </a:rPr>
              <a:t>collaboratively</a:t>
            </a:r>
            <a:r>
              <a:rPr lang="en-US" sz="1400" dirty="0">
                <a:latin typeface="Söhne"/>
              </a:rPr>
              <a:t> train a </a:t>
            </a:r>
            <a:r>
              <a:rPr lang="en-US" sz="1400" b="1" dirty="0">
                <a:latin typeface="Söhne"/>
              </a:rPr>
              <a:t>model</a:t>
            </a:r>
            <a:r>
              <a:rPr lang="en-US" sz="1400" dirty="0">
                <a:latin typeface="Söhne"/>
              </a:rPr>
              <a:t> while keeping the data decentralized and private. </a:t>
            </a:r>
            <a:endParaRPr lang="en-US" sz="1400" dirty="0"/>
          </a:p>
          <a:p>
            <a:pPr marL="743040" lvl="1" indent="-285840" algn="just">
              <a:spcBef>
                <a:spcPts val="420"/>
              </a:spcBef>
              <a:buClr>
                <a:srgbClr val="C09100"/>
              </a:buClr>
              <a:buFont typeface="Arial"/>
              <a:buChar char="■"/>
            </a:pPr>
            <a:r>
              <a:rPr lang="en-US" sz="1400" spc="-1" dirty="0">
                <a:solidFill>
                  <a:srgbClr val="000000"/>
                </a:solidFill>
                <a:ea typeface="Arial"/>
              </a:rPr>
              <a:t>The </a:t>
            </a:r>
            <a:r>
              <a:rPr lang="en-US" sz="1400" b="1" spc="-1" dirty="0">
                <a:solidFill>
                  <a:srgbClr val="000000"/>
                </a:solidFill>
                <a:ea typeface="Arial"/>
              </a:rPr>
              <a:t>model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 is </a:t>
            </a:r>
            <a:r>
              <a:rPr lang="en-US" sz="1400" b="1" spc="-1" dirty="0">
                <a:solidFill>
                  <a:srgbClr val="000000"/>
                </a:solidFill>
                <a:ea typeface="Arial"/>
              </a:rPr>
              <a:t>trained locally </a:t>
            </a:r>
            <a:r>
              <a:rPr lang="en-US" sz="1400" spc="-1" dirty="0">
                <a:solidFill>
                  <a:srgbClr val="000000"/>
                </a:solidFill>
                <a:ea typeface="Arial"/>
              </a:rPr>
              <a:t>on each device, and the local models are combined to update the </a:t>
            </a:r>
            <a:r>
              <a:rPr lang="en-US" sz="1400" b="1" spc="-1" dirty="0">
                <a:solidFill>
                  <a:srgbClr val="000000"/>
                </a:solidFill>
                <a:ea typeface="Arial"/>
              </a:rPr>
              <a:t>global model.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45229" y="4353465"/>
            <a:ext cx="3704351" cy="12508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418052" y="3411952"/>
            <a:ext cx="484229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8770" y="552503"/>
            <a:ext cx="4729772" cy="686424"/>
          </a:xfrm>
        </p:spPr>
        <p:txBody>
          <a:bodyPr/>
          <a:lstStyle/>
          <a:p>
            <a:r>
              <a:rPr lang="en-US" dirty="0"/>
              <a:t>Main Components</a:t>
            </a:r>
          </a:p>
        </p:txBody>
      </p:sp>
      <p:pic>
        <p:nvPicPr>
          <p:cNvPr id="1026" name="Picture 2" descr="Basic Federated Learning Architecture: Users use local data to train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86" y="1361765"/>
            <a:ext cx="4020021" cy="3817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48060360"/>
              </p:ext>
            </p:extLst>
          </p:nvPr>
        </p:nvGraphicFramePr>
        <p:xfrm>
          <a:off x="2144681" y="1303779"/>
          <a:ext cx="4680923" cy="332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309315" y="3781331"/>
            <a:ext cx="1330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smartphones, tablets, IoT devices, or other computing devices</a:t>
            </a:r>
            <a:endParaRPr lang="en-US" sz="1000" dirty="0"/>
          </a:p>
        </p:txBody>
      </p:sp>
      <p:sp>
        <p:nvSpPr>
          <p:cNvPr id="13" name="Rectángulo 12"/>
          <p:cNvSpPr/>
          <p:nvPr/>
        </p:nvSpPr>
        <p:spPr>
          <a:xfrm>
            <a:off x="6309315" y="2533076"/>
            <a:ext cx="1330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The data remains on the clients and is not shared with the server or other clients</a:t>
            </a:r>
            <a:endParaRPr lang="en-US" sz="1000" dirty="0"/>
          </a:p>
        </p:txBody>
      </p:sp>
      <p:sp>
        <p:nvSpPr>
          <p:cNvPr id="15" name="Rectángulo 14"/>
          <p:cNvSpPr/>
          <p:nvPr/>
        </p:nvSpPr>
        <p:spPr>
          <a:xfrm>
            <a:off x="6269058" y="1438709"/>
            <a:ext cx="1330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The model is initialized on the server and is trained locally on the clients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120333" y="1361765"/>
            <a:ext cx="1498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The process of combining the local models trained on the clients to update the global model.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120331" y="2503408"/>
            <a:ext cx="1498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Responsible for coordinating the FL process. It aggregates the models trained on the clients and updates the global model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120332" y="3688121"/>
            <a:ext cx="1498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Söhne"/>
              </a:rPr>
              <a:t>Enables the server and clients to exchange model updates and other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5289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151" y="497145"/>
            <a:ext cx="4329348" cy="686424"/>
          </a:xfrm>
        </p:spPr>
        <p:txBody>
          <a:bodyPr/>
          <a:lstStyle/>
          <a:p>
            <a:r>
              <a:rPr lang="en-US" sz="3000" b="1" dirty="0"/>
              <a:t>Main Components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56304" y="949782"/>
            <a:ext cx="4329348" cy="6864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FL in 5+1 Steps</a:t>
            </a:r>
          </a:p>
        </p:txBody>
      </p:sp>
      <p:pic>
        <p:nvPicPr>
          <p:cNvPr id="2050" name="Picture 2" descr="Initialize global mode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04" y="2210644"/>
            <a:ext cx="3111730" cy="215395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1608504" y="1646415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PlaceHolder 3"/>
          <p:cNvSpPr txBox="1">
            <a:spLocks/>
          </p:cNvSpPr>
          <p:nvPr/>
        </p:nvSpPr>
        <p:spPr>
          <a:xfrm>
            <a:off x="1519410" y="1625341"/>
            <a:ext cx="3111730" cy="329693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Initialize the global model.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519499" y="1636205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PlaceHolder 3"/>
          <p:cNvSpPr txBox="1">
            <a:spLocks/>
          </p:cNvSpPr>
          <p:nvPr/>
        </p:nvSpPr>
        <p:spPr>
          <a:xfrm>
            <a:off x="5485652" y="1488501"/>
            <a:ext cx="5975054" cy="574439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Send model to a number of connected organizations/devices (client nodes).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2" name="Picture 4" descr="Send global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98" y="2210644"/>
            <a:ext cx="5914773" cy="32339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377179" y="4492764"/>
            <a:ext cx="24277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latin typeface="Montserrat"/>
              </a:rPr>
              <a:t>Initialize</a:t>
            </a:r>
            <a:r>
              <a:rPr lang="en-US" sz="1300" dirty="0">
                <a:latin typeface="Montserrat"/>
              </a:rPr>
              <a:t> the </a:t>
            </a:r>
            <a:r>
              <a:rPr lang="en-US" sz="1300" b="1" dirty="0">
                <a:latin typeface="Montserrat"/>
              </a:rPr>
              <a:t>model parameters</a:t>
            </a:r>
            <a:r>
              <a:rPr lang="en-US" sz="1300" dirty="0">
                <a:latin typeface="Montserrat"/>
              </a:rPr>
              <a:t>, either randomly or from a previously saved checkpoint.</a:t>
            </a:r>
            <a:endParaRPr lang="en-US" sz="1300" dirty="0"/>
          </a:p>
        </p:txBody>
      </p:sp>
      <p:sp>
        <p:nvSpPr>
          <p:cNvPr id="22" name="Rectángulo 21"/>
          <p:cNvSpPr/>
          <p:nvPr/>
        </p:nvSpPr>
        <p:spPr>
          <a:xfrm>
            <a:off x="5422333" y="5498353"/>
            <a:ext cx="60862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latin typeface="Montserrat"/>
              </a:rPr>
              <a:t>Send</a:t>
            </a:r>
            <a:r>
              <a:rPr lang="en-US" sz="1300" dirty="0">
                <a:latin typeface="Montserrat"/>
              </a:rPr>
              <a:t> the </a:t>
            </a:r>
            <a:r>
              <a:rPr lang="en-US" sz="1300" b="1" dirty="0">
                <a:latin typeface="Montserrat"/>
              </a:rPr>
              <a:t>parameters</a:t>
            </a:r>
            <a:r>
              <a:rPr lang="en-US" sz="1300" dirty="0">
                <a:latin typeface="Montserrat"/>
              </a:rPr>
              <a:t> of the </a:t>
            </a:r>
            <a:r>
              <a:rPr lang="en-US" sz="1300" b="1" dirty="0">
                <a:latin typeface="Montserrat"/>
              </a:rPr>
              <a:t>global model to </a:t>
            </a:r>
            <a:r>
              <a:rPr lang="en-US" sz="1300" dirty="0">
                <a:latin typeface="Montserrat"/>
              </a:rPr>
              <a:t>the connected </a:t>
            </a:r>
            <a:r>
              <a:rPr lang="en-US" sz="1300" b="1" dirty="0">
                <a:latin typeface="Montserrat"/>
              </a:rPr>
              <a:t>client nodes </a:t>
            </a:r>
            <a:r>
              <a:rPr lang="en-US" sz="1300" dirty="0">
                <a:latin typeface="Montserrat"/>
              </a:rPr>
              <a:t>to perform the </a:t>
            </a:r>
            <a:r>
              <a:rPr lang="en-US" sz="1300" b="1" dirty="0">
                <a:latin typeface="Montserrat"/>
              </a:rPr>
              <a:t>local training </a:t>
            </a:r>
            <a:r>
              <a:rPr lang="en-US" sz="1300" dirty="0">
                <a:latin typeface="Montserrat"/>
              </a:rPr>
              <a:t>using the </a:t>
            </a:r>
            <a:r>
              <a:rPr lang="en-US" sz="1300" b="1" dirty="0">
                <a:latin typeface="Montserrat"/>
              </a:rPr>
              <a:t>same </a:t>
            </a:r>
            <a:r>
              <a:rPr lang="en-US" sz="1300" dirty="0">
                <a:latin typeface="Montserrat"/>
              </a:rPr>
              <a:t>model </a:t>
            </a:r>
            <a:r>
              <a:rPr lang="en-US" sz="1300" b="1" dirty="0">
                <a:latin typeface="Montserrat"/>
              </a:rPr>
              <a:t>parameters</a:t>
            </a:r>
            <a:r>
              <a:rPr lang="en-US" sz="1300" dirty="0">
                <a:latin typeface="Montserrat"/>
              </a:rPr>
              <a:t>. </a:t>
            </a:r>
          </a:p>
          <a:p>
            <a:pPr algn="just"/>
            <a:r>
              <a:rPr lang="en-US" sz="1300" dirty="0">
                <a:latin typeface="Montserrat"/>
              </a:rPr>
              <a:t>It often use only a few of the connected nodes instead of all nodes. 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084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151" y="497145"/>
            <a:ext cx="4329348" cy="686424"/>
          </a:xfrm>
        </p:spPr>
        <p:txBody>
          <a:bodyPr/>
          <a:lstStyle/>
          <a:p>
            <a:r>
              <a:rPr lang="en-US" sz="3000" b="1" dirty="0"/>
              <a:t>Main Components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90151" y="1110084"/>
            <a:ext cx="4329348" cy="47927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FL in 5+1 Steps</a:t>
            </a:r>
          </a:p>
        </p:txBody>
      </p:sp>
      <p:sp>
        <p:nvSpPr>
          <p:cNvPr id="14" name="Elipse 13"/>
          <p:cNvSpPr/>
          <p:nvPr/>
        </p:nvSpPr>
        <p:spPr>
          <a:xfrm>
            <a:off x="1226801" y="1719857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PlaceHolder 3"/>
          <p:cNvSpPr txBox="1">
            <a:spLocks/>
          </p:cNvSpPr>
          <p:nvPr/>
        </p:nvSpPr>
        <p:spPr>
          <a:xfrm>
            <a:off x="1190151" y="1605135"/>
            <a:ext cx="3901802" cy="612685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Train model locally on the data of each organization/device (client node).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648223" y="1689325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PlaceHolder 3"/>
          <p:cNvSpPr txBox="1">
            <a:spLocks/>
          </p:cNvSpPr>
          <p:nvPr/>
        </p:nvSpPr>
        <p:spPr>
          <a:xfrm>
            <a:off x="5519499" y="1647179"/>
            <a:ext cx="5975054" cy="329693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Return model updates back to the server.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6" name="Picture 4" descr="Train on local da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58" y="2233594"/>
            <a:ext cx="3839695" cy="20823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nd model updat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96" y="2217820"/>
            <a:ext cx="5702557" cy="28771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324100" y="4476378"/>
            <a:ext cx="27678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latin typeface="Montserrat"/>
              </a:rPr>
              <a:t>Once</a:t>
            </a:r>
            <a:r>
              <a:rPr lang="en-US" sz="1300" dirty="0">
                <a:latin typeface="Montserrat"/>
              </a:rPr>
              <a:t> the </a:t>
            </a:r>
            <a:r>
              <a:rPr lang="en-US" sz="1300" b="1" dirty="0">
                <a:latin typeface="Montserrat"/>
              </a:rPr>
              <a:t>client nodes have </a:t>
            </a:r>
            <a:r>
              <a:rPr lang="en-US" sz="1300" dirty="0">
                <a:latin typeface="Montserrat"/>
              </a:rPr>
              <a:t>the </a:t>
            </a:r>
            <a:r>
              <a:rPr lang="en-US" sz="1300" b="1" dirty="0">
                <a:latin typeface="Montserrat"/>
              </a:rPr>
              <a:t>latest version </a:t>
            </a:r>
            <a:r>
              <a:rPr lang="en-US" sz="1300" dirty="0">
                <a:latin typeface="Montserrat"/>
              </a:rPr>
              <a:t>of the  </a:t>
            </a:r>
            <a:r>
              <a:rPr lang="en-US" sz="1300" b="1" dirty="0">
                <a:latin typeface="Montserrat"/>
              </a:rPr>
              <a:t>global model parameters</a:t>
            </a:r>
            <a:r>
              <a:rPr lang="en-US" sz="1300" dirty="0">
                <a:latin typeface="Montserrat"/>
              </a:rPr>
              <a:t>, they </a:t>
            </a:r>
            <a:r>
              <a:rPr lang="en-US" sz="1300" b="1" dirty="0">
                <a:latin typeface="Montserrat"/>
              </a:rPr>
              <a:t>start</a:t>
            </a:r>
            <a:r>
              <a:rPr lang="en-US" sz="1300" dirty="0">
                <a:latin typeface="Montserrat"/>
              </a:rPr>
              <a:t> the </a:t>
            </a:r>
            <a:r>
              <a:rPr lang="en-US" sz="1300" b="1" dirty="0">
                <a:latin typeface="Montserrat"/>
              </a:rPr>
              <a:t>local training</a:t>
            </a:r>
            <a:r>
              <a:rPr lang="en-US" sz="1300" dirty="0">
                <a:latin typeface="Montserrat"/>
              </a:rPr>
              <a:t>. </a:t>
            </a:r>
          </a:p>
          <a:p>
            <a:pPr algn="just"/>
            <a:r>
              <a:rPr lang="en-US" sz="1300" dirty="0">
                <a:latin typeface="Montserrat"/>
              </a:rPr>
              <a:t>They use their own local dataset to train their own local model.</a:t>
            </a:r>
            <a:endParaRPr lang="en-US" sz="1300" dirty="0"/>
          </a:p>
        </p:txBody>
      </p:sp>
      <p:sp>
        <p:nvSpPr>
          <p:cNvPr id="3" name="Rectángulo 2"/>
          <p:cNvSpPr/>
          <p:nvPr/>
        </p:nvSpPr>
        <p:spPr>
          <a:xfrm>
            <a:off x="5661518" y="5227110"/>
            <a:ext cx="5916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latin typeface="Montserrat"/>
              </a:rPr>
              <a:t>Each client node </a:t>
            </a:r>
            <a:r>
              <a:rPr lang="en-US" sz="1300" dirty="0">
                <a:latin typeface="Montserrat"/>
              </a:rPr>
              <a:t>has a </a:t>
            </a:r>
            <a:r>
              <a:rPr lang="en-US" sz="1300" b="1" dirty="0">
                <a:latin typeface="Montserrat"/>
              </a:rPr>
              <a:t>slightly different version </a:t>
            </a:r>
            <a:r>
              <a:rPr lang="en-US" sz="1300" dirty="0">
                <a:latin typeface="Montserrat"/>
              </a:rPr>
              <a:t>of the </a:t>
            </a:r>
            <a:r>
              <a:rPr lang="en-US" sz="1300" b="1" dirty="0">
                <a:latin typeface="Montserrat"/>
              </a:rPr>
              <a:t>model parameters </a:t>
            </a:r>
            <a:r>
              <a:rPr lang="en-US" sz="1300" dirty="0">
                <a:latin typeface="Montserrat"/>
              </a:rPr>
              <a:t>they originally received. The </a:t>
            </a:r>
            <a:r>
              <a:rPr lang="en-US" sz="1300" b="1" dirty="0">
                <a:latin typeface="Montserrat"/>
              </a:rPr>
              <a:t>parameters</a:t>
            </a:r>
            <a:r>
              <a:rPr lang="en-US" sz="1300" dirty="0">
                <a:latin typeface="Montserrat"/>
              </a:rPr>
              <a:t> are all </a:t>
            </a:r>
            <a:r>
              <a:rPr lang="en-US" sz="1300" b="1" dirty="0">
                <a:latin typeface="Montserrat"/>
              </a:rPr>
              <a:t>different</a:t>
            </a:r>
            <a:r>
              <a:rPr lang="en-US" sz="1300" dirty="0">
                <a:latin typeface="Montserrat"/>
              </a:rPr>
              <a:t> because each </a:t>
            </a:r>
            <a:r>
              <a:rPr lang="en-US" sz="1300" b="1" dirty="0">
                <a:latin typeface="Montserrat"/>
              </a:rPr>
              <a:t>client</a:t>
            </a:r>
            <a:r>
              <a:rPr lang="en-US" sz="1300" dirty="0">
                <a:latin typeface="Montserrat"/>
              </a:rPr>
              <a:t> node has </a:t>
            </a:r>
            <a:r>
              <a:rPr lang="en-US" sz="1300" b="1" dirty="0">
                <a:latin typeface="Montserrat"/>
              </a:rPr>
              <a:t>different examples </a:t>
            </a:r>
            <a:r>
              <a:rPr lang="en-US" sz="1300" dirty="0">
                <a:latin typeface="Montserrat"/>
              </a:rPr>
              <a:t>in its local dataset. The client nodes then send those model updates back to the server. 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9537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151" y="497145"/>
            <a:ext cx="4329348" cy="686424"/>
          </a:xfrm>
        </p:spPr>
        <p:txBody>
          <a:bodyPr/>
          <a:lstStyle/>
          <a:p>
            <a:r>
              <a:rPr lang="en-US" sz="3000" b="1" dirty="0"/>
              <a:t>Main Components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90151" y="1110084"/>
            <a:ext cx="4329348" cy="47927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FL in 5+1 Steps</a:t>
            </a:r>
          </a:p>
        </p:txBody>
      </p:sp>
      <p:sp>
        <p:nvSpPr>
          <p:cNvPr id="14" name="Elipse 13"/>
          <p:cNvSpPr/>
          <p:nvPr/>
        </p:nvSpPr>
        <p:spPr>
          <a:xfrm>
            <a:off x="1190151" y="1796508"/>
            <a:ext cx="287547" cy="28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PlaceHolder 3"/>
          <p:cNvSpPr txBox="1">
            <a:spLocks/>
          </p:cNvSpPr>
          <p:nvPr/>
        </p:nvSpPr>
        <p:spPr>
          <a:xfrm>
            <a:off x="1088551" y="1731709"/>
            <a:ext cx="5079167" cy="612685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Aggregate model updates into a new global model.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532704" y="4671394"/>
            <a:ext cx="627072" cy="58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1" name="PlaceHolder 3"/>
          <p:cNvSpPr txBox="1">
            <a:spLocks/>
          </p:cNvSpPr>
          <p:nvPr/>
        </p:nvSpPr>
        <p:spPr>
          <a:xfrm>
            <a:off x="3774522" y="4814830"/>
            <a:ext cx="5213282" cy="329693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spcBef>
                <a:spcPts val="420"/>
              </a:spcBef>
              <a:buClr>
                <a:srgbClr val="C09100"/>
              </a:buClr>
              <a:buNone/>
            </a:pPr>
            <a:r>
              <a:rPr lang="en-US" sz="1400" b="1" spc="-1" dirty="0">
                <a:solidFill>
                  <a:srgbClr val="000000"/>
                </a:solidFill>
                <a:ea typeface="Arial"/>
              </a:rPr>
              <a:t>Repeat steps 2 to 5 until the model converges.</a:t>
            </a:r>
            <a:endParaRPr lang="en-US" sz="1400" b="1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0" name="Picture 4" descr="Aggregate model updat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12" y="1796508"/>
            <a:ext cx="4452472" cy="24648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424670" y="4606145"/>
            <a:ext cx="4846918" cy="71717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0151" y="2272366"/>
            <a:ext cx="475046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i="1" dirty="0">
                <a:latin typeface="Montserrat"/>
              </a:rPr>
              <a:t>Aggregation: </a:t>
            </a:r>
            <a:r>
              <a:rPr lang="en-US" sz="1300" dirty="0">
                <a:latin typeface="Montserrat"/>
              </a:rPr>
              <a:t>combine all the model updates received from the client nodes. </a:t>
            </a:r>
          </a:p>
          <a:p>
            <a:pPr algn="just"/>
            <a:r>
              <a:rPr lang="en-US" sz="1300" dirty="0">
                <a:latin typeface="Montserrat"/>
              </a:rPr>
              <a:t>The most basic way to do it is called </a:t>
            </a:r>
            <a:r>
              <a:rPr lang="en-US" sz="1300" i="1" dirty="0">
                <a:latin typeface="Montserrat"/>
              </a:rPr>
              <a:t>Federated Averaging</a:t>
            </a:r>
            <a:r>
              <a:rPr lang="en-US" sz="1300" dirty="0">
                <a:latin typeface="Montserrat"/>
              </a:rPr>
              <a:t>, often abbreviated as </a:t>
            </a:r>
            <a:r>
              <a:rPr lang="en-US" sz="1300" i="1" dirty="0" err="1">
                <a:latin typeface="Montserrat"/>
              </a:rPr>
              <a:t>FedAvg</a:t>
            </a:r>
            <a:r>
              <a:rPr lang="en-US" sz="1300" dirty="0">
                <a:latin typeface="Montserrat"/>
              </a:rPr>
              <a:t> (it takes the 100 model updates and, as the name suggests, averages them).</a:t>
            </a:r>
            <a:endParaRPr lang="en-US" sz="1300" dirty="0"/>
          </a:p>
        </p:txBody>
      </p:sp>
      <p:sp>
        <p:nvSpPr>
          <p:cNvPr id="4" name="Rectángulo 3"/>
          <p:cNvSpPr/>
          <p:nvPr/>
        </p:nvSpPr>
        <p:spPr>
          <a:xfrm>
            <a:off x="3333163" y="5502559"/>
            <a:ext cx="49384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Montserrat"/>
              </a:rPr>
              <a:t>Repeat this process over and over again to eventually arrive at a fully trained model that performs well across the data of all client nodes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3238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31C0B982B3FB544B6136716D3DFF348" ma:contentTypeVersion="9" ma:contentTypeDescription="Új dokumentum létrehozása." ma:contentTypeScope="" ma:versionID="d6e7d695828dcc982041cac84b749aea">
  <xsd:schema xmlns:xsd="http://www.w3.org/2001/XMLSchema" xmlns:xs="http://www.w3.org/2001/XMLSchema" xmlns:p="http://schemas.microsoft.com/office/2006/metadata/properties" xmlns:ns3="b6d6a9a6-f929-4d77-840b-e9bc7a52e741" xmlns:ns4="3d5c1923-901e-4870-b035-25f4fea9f0d2" targetNamespace="http://schemas.microsoft.com/office/2006/metadata/properties" ma:root="true" ma:fieldsID="2ff95567cb5f7f1bb38d8d9cf55fea13" ns3:_="" ns4:_="">
    <xsd:import namespace="b6d6a9a6-f929-4d77-840b-e9bc7a52e741"/>
    <xsd:import namespace="3d5c1923-901e-4870-b035-25f4fea9f0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a9a6-f929-4d77-840b-e9bc7a52e7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1923-901e-4870-b035-25f4fea9f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8E3F8A-C4BD-465D-B35C-F42B99CE1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a9a6-f929-4d77-840b-e9bc7a52e741"/>
    <ds:schemaRef ds:uri="3d5c1923-901e-4870-b035-25f4fea9f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6C51C-6835-44C8-A6C2-7E6B1F20E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484DF1-70AA-4522-88C3-1F9ECC088FC2}">
  <ds:schemaRefs>
    <ds:schemaRef ds:uri="http://purl.org/dc/dcmitype/"/>
    <ds:schemaRef ds:uri="http://purl.org/dc/terms/"/>
    <ds:schemaRef ds:uri="3d5c1923-901e-4870-b035-25f4fea9f0d2"/>
    <ds:schemaRef ds:uri="http://purl.org/dc/elements/1.1/"/>
    <ds:schemaRef ds:uri="http://schemas.microsoft.com/office/2006/metadata/properties"/>
    <ds:schemaRef ds:uri="b6d6a9a6-f929-4d77-840b-e9bc7a52e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15189</TotalTime>
  <Words>1247</Words>
  <Application>Microsoft Office PowerPoint</Application>
  <PresentationFormat>Szélesvásznú</PresentationFormat>
  <Paragraphs>147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Montserrat</vt:lpstr>
      <vt:lpstr>Söhne</vt:lpstr>
      <vt:lpstr>Symbol</vt:lpstr>
      <vt:lpstr>Times New Roman</vt:lpstr>
      <vt:lpstr>Webdings</vt:lpstr>
      <vt:lpstr>Wingdings</vt:lpstr>
      <vt:lpstr>Office Theme</vt:lpstr>
      <vt:lpstr>Office Theme</vt:lpstr>
      <vt:lpstr>FEDERATED LEARNING Decentralizing Machine Learning</vt:lpstr>
      <vt:lpstr>Background </vt:lpstr>
      <vt:lpstr>PowerPoint-bemutató</vt:lpstr>
      <vt:lpstr>Background </vt:lpstr>
      <vt:lpstr>Federated Learning (FL)</vt:lpstr>
      <vt:lpstr>Main Components</vt:lpstr>
      <vt:lpstr>Main Components</vt:lpstr>
      <vt:lpstr>Main Components</vt:lpstr>
      <vt:lpstr>Main Components</vt:lpstr>
      <vt:lpstr>PowerPoint-bemutató</vt:lpstr>
      <vt:lpstr>PowerPoint-bemutató</vt:lpstr>
      <vt:lpstr>PowerPoint-bemutató</vt:lpstr>
    </vt:vector>
  </TitlesOfParts>
  <Company>SZTE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IoTCloudRG</dc:title>
  <dc:subject/>
  <dc:creator>Bolillo</dc:creator>
  <dc:description/>
  <cp:lastModifiedBy>Dr. Farkas Richárd József</cp:lastModifiedBy>
  <cp:revision>1194</cp:revision>
  <dcterms:created xsi:type="dcterms:W3CDTF">2007-03-26T14:49:53Z</dcterms:created>
  <dcterms:modified xsi:type="dcterms:W3CDTF">2024-05-06T12:50:15Z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13</vt:i4>
  </property>
  <property fmtid="{D5CDD505-2E9C-101B-9397-08002B2CF9AE}" pid="4" name="ContentTypeId">
    <vt:lpwstr>0x010100831C0B982B3FB544B6136716D3DFF348</vt:lpwstr>
  </property>
</Properties>
</file>